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9" r:id="rId12"/>
    <p:sldId id="266" r:id="rId13"/>
    <p:sldId id="270" r:id="rId14"/>
    <p:sldId id="267"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Century Gothic" panose="020B050202020202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iC2Qka+VHwo3tKpBrgtR0/wn8re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4"/>
  </p:normalViewPr>
  <p:slideViewPr>
    <p:cSldViewPr snapToGrid="0" snapToObjects="1">
      <p:cViewPr varScale="1">
        <p:scale>
          <a:sx n="114" d="100"/>
          <a:sy n="114" d="100"/>
        </p:scale>
        <p:origin x="47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8512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c50a9ff2f2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1c50a9ff2f2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c50a9ff2f2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1c50a9ff2f2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3446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70"/>
        <p:cNvGrpSpPr/>
        <p:nvPr/>
      </p:nvGrpSpPr>
      <p:grpSpPr>
        <a:xfrm>
          <a:off x="0" y="0"/>
          <a:ext cx="0" cy="0"/>
          <a:chOff x="0" y="0"/>
          <a:chExt cx="0" cy="0"/>
        </a:xfrm>
      </p:grpSpPr>
      <p:sp>
        <p:nvSpPr>
          <p:cNvPr id="71" name="Google Shape;71;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2"/>
          <p:cNvSpPr>
            <a:spLocks noGrp="1"/>
          </p:cNvSpPr>
          <p:nvPr>
            <p:ph type="pic" idx="2"/>
          </p:nvPr>
        </p:nvSpPr>
        <p:spPr>
          <a:xfrm>
            <a:off x="5183188" y="987425"/>
            <a:ext cx="6172200" cy="4873625"/>
          </a:xfrm>
          <a:prstGeom prst="rect">
            <a:avLst/>
          </a:prstGeom>
          <a:noFill/>
          <a:ln>
            <a:noFill/>
          </a:ln>
        </p:spPr>
      </p:sp>
      <p:sp>
        <p:nvSpPr>
          <p:cNvPr id="73" name="Google Shape;73;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77"/>
        <p:cNvGrpSpPr/>
        <p:nvPr/>
      </p:nvGrpSpPr>
      <p:grpSpPr>
        <a:xfrm>
          <a:off x="0" y="0"/>
          <a:ext cx="0" cy="0"/>
          <a:chOff x="0" y="0"/>
          <a:chExt cx="0" cy="0"/>
        </a:xfrm>
      </p:grpSpPr>
      <p:sp>
        <p:nvSpPr>
          <p:cNvPr id="78" name="Google Shape;7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83"/>
        <p:cNvGrpSpPr/>
        <p:nvPr/>
      </p:nvGrpSpPr>
      <p:grpSpPr>
        <a:xfrm>
          <a:off x="0" y="0"/>
          <a:ext cx="0" cy="0"/>
          <a:chOff x="0" y="0"/>
          <a:chExt cx="0" cy="0"/>
        </a:xfrm>
      </p:grpSpPr>
      <p:sp>
        <p:nvSpPr>
          <p:cNvPr id="84" name="Google Shape;84;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enutzerdefiniertes Layout">
  <p:cSld name="Benutzerdefiniertes Layout">
    <p:bg>
      <p:bgPr>
        <a:gradFill>
          <a:gsLst>
            <a:gs pos="0">
              <a:srgbClr val="FFFFFF"/>
            </a:gs>
            <a:gs pos="35000">
              <a:srgbClr val="FFFFFF"/>
            </a:gs>
            <a:gs pos="100000">
              <a:schemeClr val="accent3"/>
            </a:gs>
          </a:gsLst>
          <a:path path="circle">
            <a:fillToRect l="50000" t="50000" r="50000" b="50000"/>
          </a:path>
          <a:tileRect/>
        </a:gradFill>
        <a:effectLst/>
      </p:bgPr>
    </p:bg>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59"/>
        <p:cNvGrpSpPr/>
        <p:nvPr/>
      </p:nvGrpSpPr>
      <p:grpSpPr>
        <a:xfrm>
          <a:off x="0" y="0"/>
          <a:ext cx="0" cy="0"/>
          <a:chOff x="0" y="0"/>
          <a:chExt cx="0" cy="0"/>
        </a:xfrm>
      </p:grpSpPr>
      <p:sp>
        <p:nvSpPr>
          <p:cNvPr id="60" name="Google Shape;6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63"/>
        <p:cNvGrpSpPr/>
        <p:nvPr/>
      </p:nvGrpSpPr>
      <p:grpSpPr>
        <a:xfrm>
          <a:off x="0" y="0"/>
          <a:ext cx="0" cy="0"/>
          <a:chOff x="0" y="0"/>
          <a:chExt cx="0" cy="0"/>
        </a:xfrm>
      </p:grpSpPr>
      <p:sp>
        <p:nvSpPr>
          <p:cNvPr id="64" name="Google Shape;64;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8" Type="http://schemas.openxmlformats.org/officeDocument/2006/relationships/hyperlink" Target="https://copscats.de/impressum.html" TargetMode="External"/><Relationship Id="rId3" Type="http://schemas.openxmlformats.org/officeDocument/2006/relationships/image" Target="../media/image25.jpg"/><Relationship Id="rId7" Type="http://schemas.openxmlformats.org/officeDocument/2006/relationships/hyperlink" Target="https://www.facebook.com/CopsCat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instagram.com/copscats" TargetMode="External"/><Relationship Id="rId5" Type="http://schemas.openxmlformats.org/officeDocument/2006/relationships/hyperlink" Target="http://www.copscats.de/" TargetMode="External"/><Relationship Id="rId4" Type="http://schemas.openxmlformats.org/officeDocument/2006/relationships/image" Target="../media/image4.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CDAC"/>
        </a:solidFill>
        <a:effectLst/>
      </p:bgPr>
    </p:bg>
    <p:spTree>
      <p:nvGrpSpPr>
        <p:cNvPr id="1" name="Shape 92"/>
        <p:cNvGrpSpPr/>
        <p:nvPr/>
      </p:nvGrpSpPr>
      <p:grpSpPr>
        <a:xfrm>
          <a:off x="0" y="0"/>
          <a:ext cx="0" cy="0"/>
          <a:chOff x="0" y="0"/>
          <a:chExt cx="0" cy="0"/>
        </a:xfrm>
      </p:grpSpPr>
      <p:pic>
        <p:nvPicPr>
          <p:cNvPr id="93" name="Google Shape;93;p1"/>
          <p:cNvPicPr preferRelativeResize="0"/>
          <p:nvPr/>
        </p:nvPicPr>
        <p:blipFill rotWithShape="1">
          <a:blip r:embed="rId3">
            <a:alphaModFix/>
          </a:blip>
          <a:srcRect/>
          <a:stretch/>
        </p:blipFill>
        <p:spPr>
          <a:xfrm>
            <a:off x="2536658" y="2477906"/>
            <a:ext cx="5724054" cy="3816036"/>
          </a:xfrm>
          <a:prstGeom prst="rect">
            <a:avLst/>
          </a:prstGeom>
          <a:noFill/>
          <a:ln w="28575" cap="flat" cmpd="sng">
            <a:solidFill>
              <a:srgbClr val="B0B787"/>
            </a:solidFill>
            <a:prstDash val="solid"/>
            <a:round/>
            <a:headEnd type="none" w="sm" len="sm"/>
            <a:tailEnd type="none" w="sm" len="sm"/>
          </a:ln>
        </p:spPr>
      </p:pic>
      <p:pic>
        <p:nvPicPr>
          <p:cNvPr id="94" name="Google Shape;94;p1"/>
          <p:cNvPicPr preferRelativeResize="0"/>
          <p:nvPr/>
        </p:nvPicPr>
        <p:blipFill rotWithShape="1">
          <a:blip r:embed="rId4">
            <a:alphaModFix/>
          </a:blip>
          <a:srcRect/>
          <a:stretch/>
        </p:blipFill>
        <p:spPr>
          <a:xfrm>
            <a:off x="7053243" y="526754"/>
            <a:ext cx="3614757" cy="3614757"/>
          </a:xfrm>
          <a:prstGeom prst="rect">
            <a:avLst/>
          </a:prstGeom>
          <a:noFill/>
          <a:ln>
            <a:noFill/>
          </a:ln>
        </p:spPr>
      </p:pic>
      <p:pic>
        <p:nvPicPr>
          <p:cNvPr id="95" name="Google Shape;95;p1" descr="Pfotenabdrücke"/>
          <p:cNvPicPr preferRelativeResize="0"/>
          <p:nvPr/>
        </p:nvPicPr>
        <p:blipFill rotWithShape="1">
          <a:blip r:embed="rId5">
            <a:alphaModFix/>
          </a:blip>
          <a:srcRect/>
          <a:stretch/>
        </p:blipFill>
        <p:spPr>
          <a:xfrm rot="-536730">
            <a:off x="8426430" y="4274869"/>
            <a:ext cx="680519" cy="6805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0"/>
          <p:cNvSpPr/>
          <p:nvPr/>
        </p:nvSpPr>
        <p:spPr>
          <a:xfrm>
            <a:off x="0" y="0"/>
            <a:ext cx="12192000" cy="778042"/>
          </a:xfrm>
          <a:prstGeom prst="rect">
            <a:avLst/>
          </a:prstGeom>
          <a:solidFill>
            <a:srgbClr val="C8CD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10"/>
          <p:cNvSpPr txBox="1"/>
          <p:nvPr/>
        </p:nvSpPr>
        <p:spPr>
          <a:xfrm>
            <a:off x="325633" y="1727000"/>
            <a:ext cx="4109786" cy="52013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b="1" dirty="0">
                <a:solidFill>
                  <a:schemeClr val="dk1"/>
                </a:solidFill>
                <a:latin typeface="Century Gothic" panose="020B0502020202020204" pitchFamily="34" charset="0"/>
                <a:ea typeface="Century Gothic"/>
                <a:cs typeface="Century Gothic"/>
                <a:sym typeface="Century Gothic"/>
              </a:rPr>
              <a:t>Schulbesuche</a:t>
            </a:r>
          </a:p>
          <a:p>
            <a:pPr marL="0" marR="0" lvl="0" indent="0" algn="l" rtl="0">
              <a:spcBef>
                <a:spcPts val="0"/>
              </a:spcBef>
              <a:spcAft>
                <a:spcPts val="0"/>
              </a:spcAft>
              <a:buNone/>
            </a:pPr>
            <a:endParaRPr sz="1600" b="1" dirty="0">
              <a:solidFill>
                <a:schemeClr val="dk1"/>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None/>
            </a:pPr>
            <a:r>
              <a:rPr lang="de-DE" sz="1600" dirty="0" err="1">
                <a:latin typeface="Century Gothic" panose="020B0502020202020204" pitchFamily="34" charset="0"/>
              </a:rPr>
              <a:t>CopsCats</a:t>
            </a:r>
            <a:r>
              <a:rPr lang="de-DE" sz="1600" dirty="0">
                <a:latin typeface="Century Gothic" panose="020B0502020202020204" pitchFamily="34" charset="0"/>
              </a:rPr>
              <a:t> setzt sich aktiv für die Aufklärung junger Menschen zum Thema Tierschutz auf Zypern ein. Durch Besuche von Schulklassen in den Räumlichkeiten erhalten Schüler*innen die Möglichkeit, mehr über die Pflege von Straßenkatzen und die Bedeutung des Tierschutzes zu erfahren. Bei diesen Besuchen lernen die Kinder nicht nur die täglichen Herausforderungen im Umgang mit Tieren kennen, sondern auch, wie wichtig es ist, Verantwortung zu übernehmen. Zudem bietet </a:t>
            </a:r>
            <a:r>
              <a:rPr lang="de-DE" sz="1600" dirty="0" err="1">
                <a:latin typeface="Century Gothic" panose="020B0502020202020204" pitchFamily="34" charset="0"/>
              </a:rPr>
              <a:t>CopsCats</a:t>
            </a:r>
            <a:r>
              <a:rPr lang="de-DE" sz="1600" dirty="0">
                <a:latin typeface="Century Gothic" panose="020B0502020202020204" pitchFamily="34" charset="0"/>
              </a:rPr>
              <a:t> Schnupperpraktika an, bei denen viele Kinder praktische Erfahrungen sammeln und gleichzeitig ein Bewusstsein für den Schutz von Tieren entwickeln können.</a:t>
            </a:r>
            <a:endParaRPr sz="1600" dirty="0">
              <a:latin typeface="Century Gothic" panose="020B0502020202020204" pitchFamily="34" charset="0"/>
            </a:endParaRPr>
          </a:p>
          <a:p>
            <a:pPr marL="0" marR="0" lvl="0" indent="0" algn="l" rtl="0">
              <a:spcBef>
                <a:spcPts val="0"/>
              </a:spcBef>
              <a:spcAft>
                <a:spcPts val="0"/>
              </a:spcAft>
              <a:buNone/>
            </a:pPr>
            <a:endParaRPr sz="1200" b="1" dirty="0">
              <a:solidFill>
                <a:schemeClr val="dk1"/>
              </a:solidFill>
              <a:latin typeface="Century Gothic"/>
              <a:ea typeface="Century Gothic"/>
              <a:cs typeface="Century Gothic"/>
              <a:sym typeface="Century Gothic"/>
            </a:endParaRPr>
          </a:p>
        </p:txBody>
      </p:sp>
      <p:sp>
        <p:nvSpPr>
          <p:cNvPr id="186" name="Google Shape;186;p10"/>
          <p:cNvSpPr txBox="1">
            <a:spLocks noGrp="1"/>
          </p:cNvSpPr>
          <p:nvPr>
            <p:ph type="title"/>
          </p:nvPr>
        </p:nvSpPr>
        <p:spPr>
          <a:xfrm>
            <a:off x="231065" y="741830"/>
            <a:ext cx="505615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entury Gothic"/>
              <a:buNone/>
            </a:pPr>
            <a:r>
              <a:rPr lang="de-DE" sz="2800" dirty="0">
                <a:latin typeface="Century Gothic"/>
                <a:ea typeface="Century Gothic"/>
                <a:cs typeface="Century Gothic"/>
                <a:sym typeface="Century Gothic"/>
              </a:rPr>
              <a:t>Unsere Arbeit</a:t>
            </a:r>
            <a:endParaRPr dirty="0"/>
          </a:p>
        </p:txBody>
      </p:sp>
      <p:pic>
        <p:nvPicPr>
          <p:cNvPr id="188" name="Google Shape;188;p10"/>
          <p:cNvPicPr preferRelativeResize="0"/>
          <p:nvPr/>
        </p:nvPicPr>
        <p:blipFill rotWithShape="1">
          <a:blip r:embed="rId3">
            <a:alphaModFix/>
          </a:blip>
          <a:srcRect/>
          <a:stretch/>
        </p:blipFill>
        <p:spPr>
          <a:xfrm>
            <a:off x="10983961" y="124570"/>
            <a:ext cx="1057685" cy="1057685"/>
          </a:xfrm>
          <a:prstGeom prst="rect">
            <a:avLst/>
          </a:prstGeom>
          <a:noFill/>
          <a:ln>
            <a:noFill/>
          </a:ln>
        </p:spPr>
      </p:pic>
      <p:pic>
        <p:nvPicPr>
          <p:cNvPr id="8" name="Grafik 7">
            <a:extLst>
              <a:ext uri="{FF2B5EF4-FFF2-40B4-BE49-F238E27FC236}">
                <a16:creationId xmlns:a16="http://schemas.microsoft.com/office/drawing/2014/main" id="{57DA9721-BBFB-374A-8BF7-44A2081B1F78}"/>
              </a:ext>
            </a:extLst>
          </p:cNvPr>
          <p:cNvPicPr>
            <a:picLocks noChangeAspect="1"/>
          </p:cNvPicPr>
          <p:nvPr/>
        </p:nvPicPr>
        <p:blipFill>
          <a:blip r:embed="rId4"/>
          <a:stretch>
            <a:fillRect/>
          </a:stretch>
        </p:blipFill>
        <p:spPr>
          <a:xfrm rot="5400000">
            <a:off x="3367815" y="2537669"/>
            <a:ext cx="5452938" cy="2453822"/>
          </a:xfrm>
          <a:prstGeom prst="rect">
            <a:avLst/>
          </a:prstGeom>
        </p:spPr>
      </p:pic>
      <p:pic>
        <p:nvPicPr>
          <p:cNvPr id="10" name="Grafik 9">
            <a:extLst>
              <a:ext uri="{FF2B5EF4-FFF2-40B4-BE49-F238E27FC236}">
                <a16:creationId xmlns:a16="http://schemas.microsoft.com/office/drawing/2014/main" id="{A047C9FE-8984-8041-A06E-978CD7DF8DB9}"/>
              </a:ext>
            </a:extLst>
          </p:cNvPr>
          <p:cNvPicPr>
            <a:picLocks noChangeAspect="1"/>
          </p:cNvPicPr>
          <p:nvPr/>
        </p:nvPicPr>
        <p:blipFill>
          <a:blip r:embed="rId5"/>
          <a:stretch>
            <a:fillRect/>
          </a:stretch>
        </p:blipFill>
        <p:spPr>
          <a:xfrm rot="5400000">
            <a:off x="8308484" y="2537669"/>
            <a:ext cx="5452938" cy="2453822"/>
          </a:xfrm>
          <a:prstGeom prst="rect">
            <a:avLst/>
          </a:prstGeom>
        </p:spPr>
      </p:pic>
      <p:pic>
        <p:nvPicPr>
          <p:cNvPr id="12" name="Grafik 11">
            <a:extLst>
              <a:ext uri="{FF2B5EF4-FFF2-40B4-BE49-F238E27FC236}">
                <a16:creationId xmlns:a16="http://schemas.microsoft.com/office/drawing/2014/main" id="{83E6F8F4-16E2-4D46-9018-BD7C7A26D4F9}"/>
              </a:ext>
            </a:extLst>
          </p:cNvPr>
          <p:cNvPicPr>
            <a:picLocks noChangeAspect="1"/>
          </p:cNvPicPr>
          <p:nvPr/>
        </p:nvPicPr>
        <p:blipFill>
          <a:blip r:embed="rId6"/>
          <a:stretch>
            <a:fillRect/>
          </a:stretch>
        </p:blipFill>
        <p:spPr>
          <a:xfrm>
            <a:off x="6927268" y="1888422"/>
            <a:ext cx="3344901" cy="445986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0"/>
          <p:cNvSpPr/>
          <p:nvPr/>
        </p:nvSpPr>
        <p:spPr>
          <a:xfrm>
            <a:off x="0" y="0"/>
            <a:ext cx="12192000" cy="778042"/>
          </a:xfrm>
          <a:prstGeom prst="rect">
            <a:avLst/>
          </a:prstGeom>
          <a:solidFill>
            <a:srgbClr val="C8CD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10"/>
          <p:cNvSpPr txBox="1"/>
          <p:nvPr/>
        </p:nvSpPr>
        <p:spPr>
          <a:xfrm>
            <a:off x="250340" y="1888422"/>
            <a:ext cx="4203900" cy="50474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err="1">
                <a:solidFill>
                  <a:schemeClr val="dk1"/>
                </a:solidFill>
                <a:latin typeface="Century Gothic"/>
                <a:ea typeface="Century Gothic"/>
                <a:cs typeface="Century Gothic"/>
                <a:sym typeface="Century Gothic"/>
              </a:rPr>
              <a:t>CopsCats</a:t>
            </a:r>
            <a:r>
              <a:rPr lang="de-DE" sz="1800" b="1" dirty="0">
                <a:solidFill>
                  <a:schemeClr val="dk1"/>
                </a:solidFill>
                <a:latin typeface="Century Gothic"/>
                <a:ea typeface="Century Gothic"/>
                <a:cs typeface="Century Gothic"/>
                <a:sym typeface="Century Gothic"/>
              </a:rPr>
              <a:t> Center und Pflegestelle</a:t>
            </a:r>
            <a:endParaRPr sz="18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de-DE" sz="1600" dirty="0">
                <a:solidFill>
                  <a:schemeClr val="dk1"/>
                </a:solidFill>
                <a:latin typeface="Century Gothic"/>
                <a:ea typeface="Century Gothic"/>
                <a:cs typeface="Century Gothic"/>
                <a:sym typeface="Century Gothic"/>
              </a:rPr>
              <a:t>Das </a:t>
            </a:r>
            <a:r>
              <a:rPr lang="de-DE" sz="1600" dirty="0" err="1">
                <a:solidFill>
                  <a:schemeClr val="dk1"/>
                </a:solidFill>
                <a:latin typeface="Century Gothic"/>
                <a:ea typeface="Century Gothic"/>
                <a:cs typeface="Century Gothic"/>
                <a:sym typeface="Century Gothic"/>
              </a:rPr>
              <a:t>CopsCats</a:t>
            </a:r>
            <a:r>
              <a:rPr lang="de-DE" sz="1600" dirty="0">
                <a:solidFill>
                  <a:schemeClr val="dk1"/>
                </a:solidFill>
                <a:latin typeface="Century Gothic"/>
                <a:ea typeface="Century Gothic"/>
                <a:cs typeface="Century Gothic"/>
                <a:sym typeface="Century Gothic"/>
              </a:rPr>
              <a:t> </a:t>
            </a:r>
            <a:r>
              <a:rPr lang="de-DE" sz="1600" dirty="0" err="1">
                <a:solidFill>
                  <a:schemeClr val="dk1"/>
                </a:solidFill>
                <a:latin typeface="Century Gothic"/>
                <a:ea typeface="Century Gothic"/>
                <a:cs typeface="Century Gothic"/>
                <a:sym typeface="Century Gothic"/>
              </a:rPr>
              <a:t>Centerr</a:t>
            </a:r>
            <a:r>
              <a:rPr lang="de-DE" sz="1600" dirty="0">
                <a:solidFill>
                  <a:schemeClr val="dk1"/>
                </a:solidFill>
                <a:latin typeface="Century Gothic"/>
                <a:ea typeface="Century Gothic"/>
                <a:cs typeface="Century Gothic"/>
                <a:sym typeface="Century Gothic"/>
              </a:rPr>
              <a:t> ist ein Treffpunkt für Katzenliebhaber (Einheimische wie Touristen). Hier wird sich bei einem Kaffee über Tierschutz ausgetauscht und Aufklärungsarbeit betrieben. Die Besucher haben die Möglichkeit, unter Einhaltung von Hygienemaßnahmen, sich die Pflegekatzen anzuschauen und sogar zu kuscheln.  Außerdem gibt es eine Isolationsstation für kranke oder </a:t>
            </a:r>
            <a:r>
              <a:rPr lang="de-DE" sz="1600" dirty="0" err="1">
                <a:solidFill>
                  <a:schemeClr val="dk1"/>
                </a:solidFill>
                <a:latin typeface="Century Gothic"/>
                <a:ea typeface="Century Gothic"/>
                <a:cs typeface="Century Gothic"/>
                <a:sym typeface="Century Gothic"/>
              </a:rPr>
              <a:t>ungeimpfte</a:t>
            </a:r>
            <a:r>
              <a:rPr lang="de-DE" sz="1600" dirty="0">
                <a:solidFill>
                  <a:schemeClr val="dk1"/>
                </a:solidFill>
                <a:latin typeface="Century Gothic"/>
                <a:ea typeface="Century Gothic"/>
                <a:cs typeface="Century Gothic"/>
                <a:sym typeface="Century Gothic"/>
              </a:rPr>
              <a:t> Tiere. Es gibt regelmäßig Workshops und Infoabende.</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de-DE" sz="1600" dirty="0" err="1">
                <a:solidFill>
                  <a:schemeClr val="dk1"/>
                </a:solidFill>
                <a:latin typeface="Century Gothic"/>
                <a:ea typeface="Century Gothic"/>
                <a:cs typeface="Century Gothic"/>
                <a:sym typeface="Century Gothic"/>
              </a:rPr>
              <a:t>Ehremamtler</a:t>
            </a:r>
            <a:r>
              <a:rPr lang="de-DE" sz="1600" dirty="0">
                <a:solidFill>
                  <a:schemeClr val="dk1"/>
                </a:solidFill>
                <a:latin typeface="Century Gothic"/>
                <a:ea typeface="Century Gothic"/>
                <a:cs typeface="Century Gothic"/>
                <a:sym typeface="Century Gothic"/>
              </a:rPr>
              <a:t>, die sich um Straßenkatzen kümmern, können sich Fallen und Transportboxen ausleihen.</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dirty="0"/>
          </a:p>
          <a:p>
            <a:pPr marL="0" marR="0" lvl="0" indent="0" algn="l" rtl="0">
              <a:spcBef>
                <a:spcPts val="0"/>
              </a:spcBef>
              <a:spcAft>
                <a:spcPts val="0"/>
              </a:spcAft>
              <a:buNone/>
            </a:pPr>
            <a:endParaRPr sz="1600" b="1" dirty="0">
              <a:solidFill>
                <a:schemeClr val="dk1"/>
              </a:solidFill>
              <a:latin typeface="Century Gothic"/>
              <a:ea typeface="Century Gothic"/>
              <a:cs typeface="Century Gothic"/>
              <a:sym typeface="Century Gothic"/>
            </a:endParaRPr>
          </a:p>
        </p:txBody>
      </p:sp>
      <p:sp>
        <p:nvSpPr>
          <p:cNvPr id="186" name="Google Shape;186;p10"/>
          <p:cNvSpPr txBox="1">
            <a:spLocks noGrp="1"/>
          </p:cNvSpPr>
          <p:nvPr>
            <p:ph type="title"/>
          </p:nvPr>
        </p:nvSpPr>
        <p:spPr>
          <a:xfrm>
            <a:off x="231065" y="741830"/>
            <a:ext cx="505615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entury Gothic"/>
              <a:buNone/>
            </a:pPr>
            <a:r>
              <a:rPr lang="de-DE" sz="2800" dirty="0">
                <a:latin typeface="Century Gothic"/>
                <a:ea typeface="Century Gothic"/>
                <a:cs typeface="Century Gothic"/>
                <a:sym typeface="Century Gothic"/>
              </a:rPr>
              <a:t>Unsere Arbeit</a:t>
            </a:r>
            <a:endParaRPr dirty="0"/>
          </a:p>
        </p:txBody>
      </p:sp>
      <p:pic>
        <p:nvPicPr>
          <p:cNvPr id="187" name="Google Shape;187;p10"/>
          <p:cNvPicPr preferRelativeResize="0"/>
          <p:nvPr/>
        </p:nvPicPr>
        <p:blipFill>
          <a:blip r:embed="rId3"/>
          <a:srcRect l="14638" r="14638"/>
          <a:stretch/>
        </p:blipFill>
        <p:spPr>
          <a:xfrm>
            <a:off x="4556866" y="781908"/>
            <a:ext cx="7654409" cy="6079958"/>
          </a:xfrm>
          <a:prstGeom prst="rect">
            <a:avLst/>
          </a:prstGeom>
          <a:noFill/>
          <a:ln>
            <a:noFill/>
          </a:ln>
        </p:spPr>
      </p:pic>
      <p:pic>
        <p:nvPicPr>
          <p:cNvPr id="188" name="Google Shape;188;p10"/>
          <p:cNvPicPr preferRelativeResize="0"/>
          <p:nvPr/>
        </p:nvPicPr>
        <p:blipFill rotWithShape="1">
          <a:blip r:embed="rId4">
            <a:alphaModFix/>
          </a:blip>
          <a:srcRect/>
          <a:stretch/>
        </p:blipFill>
        <p:spPr>
          <a:xfrm>
            <a:off x="10983961" y="124570"/>
            <a:ext cx="1057685" cy="1057685"/>
          </a:xfrm>
          <a:prstGeom prst="rect">
            <a:avLst/>
          </a:prstGeom>
          <a:noFill/>
          <a:ln>
            <a:noFill/>
          </a:ln>
        </p:spPr>
      </p:pic>
    </p:spTree>
    <p:extLst>
      <p:ext uri="{BB962C8B-B14F-4D97-AF65-F5344CB8AC3E}">
        <p14:creationId xmlns:p14="http://schemas.microsoft.com/office/powerpoint/2010/main" val="2830932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c50a9ff2f2_0_12"/>
          <p:cNvSpPr/>
          <p:nvPr/>
        </p:nvSpPr>
        <p:spPr>
          <a:xfrm>
            <a:off x="0" y="0"/>
            <a:ext cx="12192000" cy="777900"/>
          </a:xfrm>
          <a:prstGeom prst="rect">
            <a:avLst/>
          </a:prstGeom>
          <a:solidFill>
            <a:srgbClr val="C8CD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 name="Google Shape;194;g1c50a9ff2f2_0_12"/>
          <p:cNvSpPr txBox="1"/>
          <p:nvPr/>
        </p:nvSpPr>
        <p:spPr>
          <a:xfrm>
            <a:off x="250340" y="1888422"/>
            <a:ext cx="4203900" cy="529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a:solidFill>
                  <a:schemeClr val="dk1"/>
                </a:solidFill>
                <a:latin typeface="Century Gothic"/>
                <a:ea typeface="Century Gothic"/>
                <a:cs typeface="Century Gothic"/>
                <a:sym typeface="Century Gothic"/>
              </a:rPr>
              <a:t>Kastrationsklinik</a:t>
            </a:r>
            <a:endParaRPr sz="18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de-DE" sz="1600">
                <a:solidFill>
                  <a:schemeClr val="dk1"/>
                </a:solidFill>
                <a:latin typeface="Century Gothic"/>
                <a:ea typeface="Century Gothic"/>
                <a:cs typeface="Century Gothic"/>
                <a:sym typeface="Century Gothic"/>
              </a:rPr>
              <a:t>Im hinteren Bereich des Cafés befindet sich unsere Kastrationsklinik mit 2 Tierärzten. Montag bis Freitag hat diese geöffnet und täglich werden 8 bis 10 Kastrationen von Straßenkatzen durchgeführt. Die Klinik ist voll ausgestattet, um Routine Operationen udn Behandlungen sicher durchzuführen. Zum Equipment gehören unter anderem ein Ultraschallgerät, zwei Blutanalysegeräte und ein Sauerstoffgerät. </a:t>
            </a:r>
            <a:endParaRPr sz="16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6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de-DE" sz="1600">
                <a:solidFill>
                  <a:schemeClr val="dk1"/>
                </a:solidFill>
                <a:latin typeface="Century Gothic"/>
                <a:ea typeface="Century Gothic"/>
                <a:cs typeface="Century Gothic"/>
                <a:sym typeface="Century Gothic"/>
              </a:rPr>
              <a:t>Unsere EhrenamtlerInnen dürfen Straßenkatzen kostenfrei behandeln, während externe Kunden einen reduzierten Preis bezahlen. </a:t>
            </a:r>
            <a:endParaRPr sz="16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a:p>
          <a:p>
            <a:pPr marL="0" marR="0" lvl="0" indent="0" algn="l" rtl="0">
              <a:spcBef>
                <a:spcPts val="0"/>
              </a:spcBef>
              <a:spcAft>
                <a:spcPts val="0"/>
              </a:spcAft>
              <a:buNone/>
            </a:pPr>
            <a:endParaRPr sz="1600" b="1">
              <a:solidFill>
                <a:schemeClr val="dk1"/>
              </a:solidFill>
              <a:latin typeface="Century Gothic"/>
              <a:ea typeface="Century Gothic"/>
              <a:cs typeface="Century Gothic"/>
              <a:sym typeface="Century Gothic"/>
            </a:endParaRPr>
          </a:p>
        </p:txBody>
      </p:sp>
      <p:sp>
        <p:nvSpPr>
          <p:cNvPr id="195" name="Google Shape;195;g1c50a9ff2f2_0_12"/>
          <p:cNvSpPr txBox="1">
            <a:spLocks noGrp="1"/>
          </p:cNvSpPr>
          <p:nvPr>
            <p:ph type="title"/>
          </p:nvPr>
        </p:nvSpPr>
        <p:spPr>
          <a:xfrm>
            <a:off x="231065" y="741830"/>
            <a:ext cx="5056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entury Gothic"/>
              <a:buNone/>
            </a:pPr>
            <a:r>
              <a:rPr lang="de-DE" sz="2800">
                <a:latin typeface="Century Gothic"/>
                <a:ea typeface="Century Gothic"/>
                <a:cs typeface="Century Gothic"/>
                <a:sym typeface="Century Gothic"/>
              </a:rPr>
              <a:t>Unsere Arbeit</a:t>
            </a:r>
            <a:endParaRPr/>
          </a:p>
        </p:txBody>
      </p:sp>
      <p:pic>
        <p:nvPicPr>
          <p:cNvPr id="196" name="Google Shape;196;g1c50a9ff2f2_0_12"/>
          <p:cNvPicPr preferRelativeResize="0"/>
          <p:nvPr/>
        </p:nvPicPr>
        <p:blipFill>
          <a:blip r:embed="rId3"/>
          <a:srcRect t="20213" b="20213"/>
          <a:stretch/>
        </p:blipFill>
        <p:spPr>
          <a:xfrm>
            <a:off x="4537591" y="778042"/>
            <a:ext cx="7654409" cy="6079958"/>
          </a:xfrm>
          <a:prstGeom prst="rect">
            <a:avLst/>
          </a:prstGeom>
          <a:noFill/>
          <a:ln>
            <a:noFill/>
          </a:ln>
        </p:spPr>
      </p:pic>
      <p:pic>
        <p:nvPicPr>
          <p:cNvPr id="197" name="Google Shape;197;g1c50a9ff2f2_0_12"/>
          <p:cNvPicPr preferRelativeResize="0"/>
          <p:nvPr/>
        </p:nvPicPr>
        <p:blipFill rotWithShape="1">
          <a:blip r:embed="rId4">
            <a:alphaModFix/>
          </a:blip>
          <a:srcRect/>
          <a:stretch/>
        </p:blipFill>
        <p:spPr>
          <a:xfrm>
            <a:off x="10983961" y="124570"/>
            <a:ext cx="1057685" cy="105768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c50a9ff2f2_0_12"/>
          <p:cNvSpPr/>
          <p:nvPr/>
        </p:nvSpPr>
        <p:spPr>
          <a:xfrm>
            <a:off x="0" y="-304210"/>
            <a:ext cx="12192000" cy="777900"/>
          </a:xfrm>
          <a:prstGeom prst="rect">
            <a:avLst/>
          </a:prstGeom>
          <a:solidFill>
            <a:srgbClr val="C8CD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g1c50a9ff2f2_0_12"/>
          <p:cNvSpPr txBox="1">
            <a:spLocks noGrp="1"/>
          </p:cNvSpPr>
          <p:nvPr>
            <p:ph type="title"/>
          </p:nvPr>
        </p:nvSpPr>
        <p:spPr>
          <a:xfrm>
            <a:off x="231065" y="741830"/>
            <a:ext cx="5056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entury Gothic"/>
              <a:buNone/>
            </a:pPr>
            <a:r>
              <a:rPr lang="de-DE" sz="2800" dirty="0">
                <a:latin typeface="Century Gothic"/>
                <a:sym typeface="Century Gothic"/>
              </a:rPr>
              <a:t>Impressionen</a:t>
            </a:r>
            <a:endParaRPr dirty="0"/>
          </a:p>
        </p:txBody>
      </p:sp>
      <p:pic>
        <p:nvPicPr>
          <p:cNvPr id="197" name="Google Shape;197;g1c50a9ff2f2_0_12"/>
          <p:cNvPicPr preferRelativeResize="0"/>
          <p:nvPr/>
        </p:nvPicPr>
        <p:blipFill rotWithShape="1">
          <a:blip r:embed="rId3">
            <a:alphaModFix/>
          </a:blip>
          <a:srcRect/>
          <a:stretch/>
        </p:blipFill>
        <p:spPr>
          <a:xfrm>
            <a:off x="10983961" y="124570"/>
            <a:ext cx="1057685" cy="1057685"/>
          </a:xfrm>
          <a:prstGeom prst="rect">
            <a:avLst/>
          </a:prstGeom>
          <a:noFill/>
          <a:ln>
            <a:noFill/>
          </a:ln>
        </p:spPr>
      </p:pic>
      <p:pic>
        <p:nvPicPr>
          <p:cNvPr id="3" name="Grafik 2">
            <a:extLst>
              <a:ext uri="{FF2B5EF4-FFF2-40B4-BE49-F238E27FC236}">
                <a16:creationId xmlns:a16="http://schemas.microsoft.com/office/drawing/2014/main" id="{977E2AF4-DD89-7045-8FD5-87C4FD917E82}"/>
              </a:ext>
            </a:extLst>
          </p:cNvPr>
          <p:cNvPicPr>
            <a:picLocks noChangeAspect="1"/>
          </p:cNvPicPr>
          <p:nvPr/>
        </p:nvPicPr>
        <p:blipFill>
          <a:blip r:embed="rId4"/>
          <a:stretch>
            <a:fillRect/>
          </a:stretch>
        </p:blipFill>
        <p:spPr>
          <a:xfrm rot="5400000">
            <a:off x="508045" y="2583414"/>
            <a:ext cx="4262191" cy="3196644"/>
          </a:xfrm>
          <a:prstGeom prst="rect">
            <a:avLst/>
          </a:prstGeom>
        </p:spPr>
      </p:pic>
      <p:pic>
        <p:nvPicPr>
          <p:cNvPr id="6" name="Grafik 5">
            <a:extLst>
              <a:ext uri="{FF2B5EF4-FFF2-40B4-BE49-F238E27FC236}">
                <a16:creationId xmlns:a16="http://schemas.microsoft.com/office/drawing/2014/main" id="{7D35C467-3A35-3345-B527-7E13E5309040}"/>
              </a:ext>
            </a:extLst>
          </p:cNvPr>
          <p:cNvPicPr>
            <a:picLocks noChangeAspect="1"/>
          </p:cNvPicPr>
          <p:nvPr/>
        </p:nvPicPr>
        <p:blipFill>
          <a:blip r:embed="rId5"/>
          <a:stretch>
            <a:fillRect/>
          </a:stretch>
        </p:blipFill>
        <p:spPr>
          <a:xfrm rot="5400000">
            <a:off x="4752823" y="1319485"/>
            <a:ext cx="3017644" cy="2263233"/>
          </a:xfrm>
          <a:prstGeom prst="rect">
            <a:avLst/>
          </a:prstGeom>
        </p:spPr>
      </p:pic>
      <p:pic>
        <p:nvPicPr>
          <p:cNvPr id="8" name="Grafik 7">
            <a:extLst>
              <a:ext uri="{FF2B5EF4-FFF2-40B4-BE49-F238E27FC236}">
                <a16:creationId xmlns:a16="http://schemas.microsoft.com/office/drawing/2014/main" id="{A7C56604-8364-F843-BEE0-C5366EEC3795}"/>
              </a:ext>
            </a:extLst>
          </p:cNvPr>
          <p:cNvPicPr>
            <a:picLocks noChangeAspect="1"/>
          </p:cNvPicPr>
          <p:nvPr/>
        </p:nvPicPr>
        <p:blipFill>
          <a:blip r:embed="rId6"/>
          <a:stretch>
            <a:fillRect/>
          </a:stretch>
        </p:blipFill>
        <p:spPr>
          <a:xfrm rot="5400000">
            <a:off x="7092511" y="2172098"/>
            <a:ext cx="4095901" cy="3071926"/>
          </a:xfrm>
          <a:prstGeom prst="rect">
            <a:avLst/>
          </a:prstGeom>
        </p:spPr>
      </p:pic>
      <p:pic>
        <p:nvPicPr>
          <p:cNvPr id="10" name="Grafik 9">
            <a:extLst>
              <a:ext uri="{FF2B5EF4-FFF2-40B4-BE49-F238E27FC236}">
                <a16:creationId xmlns:a16="http://schemas.microsoft.com/office/drawing/2014/main" id="{3933FAA3-E344-D346-971E-F62F49EE3C48}"/>
              </a:ext>
            </a:extLst>
          </p:cNvPr>
          <p:cNvPicPr>
            <a:picLocks noChangeAspect="1"/>
          </p:cNvPicPr>
          <p:nvPr/>
        </p:nvPicPr>
        <p:blipFill>
          <a:blip r:embed="rId7"/>
          <a:stretch>
            <a:fillRect/>
          </a:stretch>
        </p:blipFill>
        <p:spPr>
          <a:xfrm rot="5400000">
            <a:off x="4459340" y="3758916"/>
            <a:ext cx="3017647" cy="2263235"/>
          </a:xfrm>
          <a:prstGeom prst="rect">
            <a:avLst/>
          </a:prstGeom>
        </p:spPr>
      </p:pic>
    </p:spTree>
    <p:extLst>
      <p:ext uri="{BB962C8B-B14F-4D97-AF65-F5344CB8AC3E}">
        <p14:creationId xmlns:p14="http://schemas.microsoft.com/office/powerpoint/2010/main" val="3890307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1"/>
          <p:cNvPicPr preferRelativeResize="0"/>
          <p:nvPr/>
        </p:nvPicPr>
        <p:blipFill rotWithShape="1">
          <a:blip r:embed="rId3">
            <a:alphaModFix/>
          </a:blip>
          <a:srcRect l="17451" r="10691"/>
          <a:stretch/>
        </p:blipFill>
        <p:spPr>
          <a:xfrm>
            <a:off x="0" y="778042"/>
            <a:ext cx="6971168" cy="6079958"/>
          </a:xfrm>
          <a:prstGeom prst="rect">
            <a:avLst/>
          </a:prstGeom>
          <a:noFill/>
          <a:ln>
            <a:noFill/>
          </a:ln>
        </p:spPr>
      </p:pic>
      <p:sp>
        <p:nvSpPr>
          <p:cNvPr id="203" name="Google Shape;203;p11"/>
          <p:cNvSpPr/>
          <p:nvPr/>
        </p:nvSpPr>
        <p:spPr>
          <a:xfrm>
            <a:off x="0" y="0"/>
            <a:ext cx="12192000" cy="778042"/>
          </a:xfrm>
          <a:prstGeom prst="rect">
            <a:avLst/>
          </a:prstGeom>
          <a:solidFill>
            <a:srgbClr val="C8CD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11"/>
          <p:cNvPicPr preferRelativeResize="0"/>
          <p:nvPr/>
        </p:nvPicPr>
        <p:blipFill rotWithShape="1">
          <a:blip r:embed="rId4">
            <a:alphaModFix/>
          </a:blip>
          <a:srcRect/>
          <a:stretch/>
        </p:blipFill>
        <p:spPr>
          <a:xfrm>
            <a:off x="10983961" y="124570"/>
            <a:ext cx="1057685" cy="1057685"/>
          </a:xfrm>
          <a:prstGeom prst="rect">
            <a:avLst/>
          </a:prstGeom>
          <a:noFill/>
          <a:ln>
            <a:noFill/>
          </a:ln>
        </p:spPr>
      </p:pic>
      <p:sp>
        <p:nvSpPr>
          <p:cNvPr id="205" name="Google Shape;205;p11"/>
          <p:cNvSpPr txBox="1"/>
          <p:nvPr/>
        </p:nvSpPr>
        <p:spPr>
          <a:xfrm>
            <a:off x="7429739" y="1895294"/>
            <a:ext cx="4611907" cy="181588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de-DE" sz="1600">
                <a:solidFill>
                  <a:schemeClr val="dk1"/>
                </a:solidFill>
                <a:latin typeface="Century Gothic"/>
                <a:ea typeface="Century Gothic"/>
                <a:cs typeface="Century Gothic"/>
                <a:sym typeface="Century Gothic"/>
              </a:rPr>
              <a:t>Website: </a:t>
            </a:r>
            <a:r>
              <a:rPr lang="de-DE" sz="1600" u="sng">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www.copscats.de</a:t>
            </a:r>
            <a:endParaRPr sz="1600">
              <a:solidFill>
                <a:schemeClr val="dk1"/>
              </a:solidFill>
              <a:latin typeface="Century Gothic"/>
              <a:ea typeface="Century Gothic"/>
              <a:cs typeface="Century Gothic"/>
              <a:sym typeface="Century Gothic"/>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1600"/>
              <a:buFont typeface="Arial"/>
              <a:buChar char="•"/>
            </a:pPr>
            <a:r>
              <a:rPr lang="de-DE" sz="1600">
                <a:solidFill>
                  <a:schemeClr val="dk1"/>
                </a:solidFill>
                <a:latin typeface="Century Gothic"/>
                <a:ea typeface="Century Gothic"/>
                <a:cs typeface="Century Gothic"/>
                <a:sym typeface="Century Gothic"/>
              </a:rPr>
              <a:t>Unsere tägliche Arbeit finden Sie auf Instagram </a:t>
            </a:r>
            <a:r>
              <a:rPr lang="de-DE" sz="1600" u="sng">
                <a:solidFill>
                  <a:schemeClr val="dk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@copscats </a:t>
            </a:r>
            <a:r>
              <a:rPr lang="de-DE" sz="1600">
                <a:solidFill>
                  <a:schemeClr val="dk1"/>
                </a:solidFill>
                <a:latin typeface="Century Gothic"/>
                <a:ea typeface="Century Gothic"/>
                <a:cs typeface="Century Gothic"/>
                <a:sym typeface="Century Gothic"/>
              </a:rPr>
              <a:t>oder bei </a:t>
            </a:r>
            <a:r>
              <a:rPr lang="de-DE" sz="1600" u="sng">
                <a:solidFill>
                  <a:schemeClr val="dk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Facebook </a:t>
            </a:r>
            <a:endParaRPr sz="16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6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1600"/>
              <a:buFont typeface="Arial"/>
              <a:buChar char="•"/>
            </a:pPr>
            <a:r>
              <a:rPr lang="de-DE" sz="1600" u="sng">
                <a:solidFill>
                  <a:schemeClr val="dk1"/>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Impressum inkl. Memorandum und Registereintragung</a:t>
            </a:r>
            <a:endParaRPr sz="1600">
              <a:solidFill>
                <a:schemeClr val="dk1"/>
              </a:solidFill>
              <a:latin typeface="Century Gothic"/>
              <a:ea typeface="Century Gothic"/>
              <a:cs typeface="Century Gothic"/>
              <a:sym typeface="Century Gothic"/>
            </a:endParaRPr>
          </a:p>
        </p:txBody>
      </p:sp>
      <p:sp>
        <p:nvSpPr>
          <p:cNvPr id="206" name="Google Shape;206;p11"/>
          <p:cNvSpPr txBox="1">
            <a:spLocks noGrp="1"/>
          </p:cNvSpPr>
          <p:nvPr>
            <p:ph type="title"/>
          </p:nvPr>
        </p:nvSpPr>
        <p:spPr>
          <a:xfrm>
            <a:off x="7411633" y="741830"/>
            <a:ext cx="454799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entury Gothic"/>
              <a:buNone/>
            </a:pPr>
            <a:r>
              <a:rPr lang="de-DE" sz="2800">
                <a:latin typeface="Century Gothic"/>
                <a:ea typeface="Century Gothic"/>
                <a:cs typeface="Century Gothic"/>
                <a:sym typeface="Century Gothic"/>
              </a:rPr>
              <a:t>Weitere Infos</a:t>
            </a:r>
            <a:endParaRPr/>
          </a:p>
        </p:txBody>
      </p:sp>
      <p:pic>
        <p:nvPicPr>
          <p:cNvPr id="207" name="Google Shape;207;p11" descr="Pfotenabdrücke"/>
          <p:cNvPicPr preferRelativeResize="0"/>
          <p:nvPr/>
        </p:nvPicPr>
        <p:blipFill rotWithShape="1">
          <a:blip r:embed="rId9">
            <a:alphaModFix/>
          </a:blip>
          <a:srcRect/>
          <a:stretch/>
        </p:blipFill>
        <p:spPr>
          <a:xfrm rot="-536730">
            <a:off x="7303799" y="3694926"/>
            <a:ext cx="680519" cy="68051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title"/>
          </p:nvPr>
        </p:nvSpPr>
        <p:spPr>
          <a:xfrm>
            <a:off x="5263162" y="493032"/>
            <a:ext cx="213000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entury Gothic"/>
              <a:buNone/>
            </a:pPr>
            <a:r>
              <a:rPr lang="de-DE" sz="2800">
                <a:latin typeface="Century Gothic"/>
                <a:ea typeface="Century Gothic"/>
                <a:cs typeface="Century Gothic"/>
                <a:sym typeface="Century Gothic"/>
              </a:rPr>
              <a:t>Inhalt</a:t>
            </a:r>
            <a:endParaRPr/>
          </a:p>
        </p:txBody>
      </p:sp>
      <p:sp>
        <p:nvSpPr>
          <p:cNvPr id="101" name="Google Shape;101;p2"/>
          <p:cNvSpPr txBox="1">
            <a:spLocks noGrp="1"/>
          </p:cNvSpPr>
          <p:nvPr>
            <p:ph type="body" idx="1"/>
          </p:nvPr>
        </p:nvSpPr>
        <p:spPr>
          <a:xfrm>
            <a:off x="5272030" y="1763726"/>
            <a:ext cx="6660435" cy="330338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600"/>
              <a:buChar char="•"/>
            </a:pPr>
            <a:r>
              <a:rPr lang="de-DE" sz="1600" dirty="0" err="1">
                <a:latin typeface="Century Gothic"/>
                <a:ea typeface="Century Gothic"/>
                <a:cs typeface="Century Gothic"/>
                <a:sym typeface="Century Gothic"/>
              </a:rPr>
              <a:t>CopsCats</a:t>
            </a:r>
            <a:endParaRPr dirty="0"/>
          </a:p>
          <a:p>
            <a:pPr marL="228600" lvl="0" indent="-228600" algn="l" rtl="0">
              <a:lnSpc>
                <a:spcPct val="90000"/>
              </a:lnSpc>
              <a:spcBef>
                <a:spcPts val="1400"/>
              </a:spcBef>
              <a:spcAft>
                <a:spcPts val="0"/>
              </a:spcAft>
              <a:buClr>
                <a:schemeClr val="dk1"/>
              </a:buClr>
              <a:buSzPts val="1600"/>
              <a:buChar char="•"/>
            </a:pPr>
            <a:r>
              <a:rPr lang="de-DE" sz="1600" dirty="0">
                <a:latin typeface="Century Gothic"/>
                <a:ea typeface="Century Gothic"/>
                <a:cs typeface="Century Gothic"/>
                <a:sym typeface="Century Gothic"/>
              </a:rPr>
              <a:t>Entstehungsgeschichte </a:t>
            </a:r>
            <a:endParaRPr dirty="0"/>
          </a:p>
          <a:p>
            <a:pPr marL="228600" lvl="0" indent="-228600" algn="l" rtl="0">
              <a:lnSpc>
                <a:spcPct val="90000"/>
              </a:lnSpc>
              <a:spcBef>
                <a:spcPts val="1400"/>
              </a:spcBef>
              <a:spcAft>
                <a:spcPts val="0"/>
              </a:spcAft>
              <a:buClr>
                <a:schemeClr val="dk1"/>
              </a:buClr>
              <a:buSzPts val="1600"/>
              <a:buChar char="•"/>
            </a:pPr>
            <a:r>
              <a:rPr lang="de-DE" sz="1600" dirty="0">
                <a:latin typeface="Century Gothic"/>
                <a:ea typeface="Century Gothic"/>
                <a:cs typeface="Century Gothic"/>
                <a:sym typeface="Century Gothic"/>
              </a:rPr>
              <a:t>Unsere Arbeit</a:t>
            </a:r>
            <a:endParaRPr dirty="0"/>
          </a:p>
          <a:p>
            <a:pPr marL="228600" lvl="0" indent="-228600" algn="l" rtl="0">
              <a:lnSpc>
                <a:spcPct val="90000"/>
              </a:lnSpc>
              <a:spcBef>
                <a:spcPts val="1400"/>
              </a:spcBef>
              <a:spcAft>
                <a:spcPts val="0"/>
              </a:spcAft>
              <a:buClr>
                <a:schemeClr val="dk1"/>
              </a:buClr>
              <a:buSzPts val="1600"/>
              <a:buChar char="•"/>
            </a:pPr>
            <a:r>
              <a:rPr lang="de-DE" sz="1600" dirty="0">
                <a:latin typeface="Century Gothic"/>
                <a:ea typeface="Century Gothic"/>
                <a:cs typeface="Century Gothic"/>
                <a:sym typeface="Century Gothic"/>
              </a:rPr>
              <a:t>Weitere Informationen</a:t>
            </a:r>
            <a:endParaRPr dirty="0"/>
          </a:p>
          <a:p>
            <a:pPr marL="0" lvl="0" indent="0" algn="l" rtl="0">
              <a:lnSpc>
                <a:spcPct val="90000"/>
              </a:lnSpc>
              <a:spcBef>
                <a:spcPts val="1400"/>
              </a:spcBef>
              <a:spcAft>
                <a:spcPts val="0"/>
              </a:spcAft>
              <a:buClr>
                <a:schemeClr val="dk1"/>
              </a:buClr>
              <a:buSzPts val="1600"/>
              <a:buNone/>
            </a:pPr>
            <a:endParaRPr sz="1600" dirty="0">
              <a:latin typeface="Century Gothic"/>
              <a:ea typeface="Century Gothic"/>
              <a:cs typeface="Century Gothic"/>
              <a:sym typeface="Century Gothic"/>
            </a:endParaRPr>
          </a:p>
        </p:txBody>
      </p:sp>
      <p:pic>
        <p:nvPicPr>
          <p:cNvPr id="102" name="Google Shape;102;p2"/>
          <p:cNvPicPr preferRelativeResize="0"/>
          <p:nvPr/>
        </p:nvPicPr>
        <p:blipFill rotWithShape="1">
          <a:blip r:embed="rId3">
            <a:alphaModFix/>
          </a:blip>
          <a:srcRect/>
          <a:stretch/>
        </p:blipFill>
        <p:spPr>
          <a:xfrm>
            <a:off x="10983961" y="124570"/>
            <a:ext cx="1057685" cy="1057685"/>
          </a:xfrm>
          <a:prstGeom prst="rect">
            <a:avLst/>
          </a:prstGeom>
          <a:noFill/>
          <a:ln>
            <a:noFill/>
          </a:ln>
        </p:spPr>
      </p:pic>
      <p:sp>
        <p:nvSpPr>
          <p:cNvPr id="103" name="Google Shape;103;p2"/>
          <p:cNvSpPr/>
          <p:nvPr/>
        </p:nvSpPr>
        <p:spPr>
          <a:xfrm>
            <a:off x="0" y="0"/>
            <a:ext cx="4886036" cy="6858000"/>
          </a:xfrm>
          <a:prstGeom prst="rect">
            <a:avLst/>
          </a:prstGeom>
          <a:solidFill>
            <a:srgbClr val="C8CD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4" name="Google Shape;104;p2"/>
          <p:cNvPicPr preferRelativeResize="0"/>
          <p:nvPr/>
        </p:nvPicPr>
        <p:blipFill rotWithShape="1">
          <a:blip r:embed="rId4">
            <a:alphaModFix/>
          </a:blip>
          <a:srcRect/>
          <a:stretch/>
        </p:blipFill>
        <p:spPr>
          <a:xfrm>
            <a:off x="0" y="2497740"/>
            <a:ext cx="4886036" cy="396191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CDAC"/>
        </a:solidFill>
        <a:effectLst/>
      </p:bgPr>
    </p:bg>
    <p:spTree>
      <p:nvGrpSpPr>
        <p:cNvPr id="1" name="Shape 108"/>
        <p:cNvGrpSpPr/>
        <p:nvPr/>
      </p:nvGrpSpPr>
      <p:grpSpPr>
        <a:xfrm>
          <a:off x="0" y="0"/>
          <a:ext cx="0" cy="0"/>
          <a:chOff x="0" y="0"/>
          <a:chExt cx="0" cy="0"/>
        </a:xfrm>
      </p:grpSpPr>
      <p:sp>
        <p:nvSpPr>
          <p:cNvPr id="109" name="Google Shape;109;p3"/>
          <p:cNvSpPr txBox="1"/>
          <p:nvPr/>
        </p:nvSpPr>
        <p:spPr>
          <a:xfrm>
            <a:off x="3838388" y="1127148"/>
            <a:ext cx="313141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800" b="0" i="0" u="none" strike="noStrike" cap="none">
                <a:solidFill>
                  <a:schemeClr val="dk1"/>
                </a:solidFill>
                <a:latin typeface="Century Gothic"/>
                <a:ea typeface="Century Gothic"/>
                <a:cs typeface="Century Gothic"/>
                <a:sym typeface="Century Gothic"/>
              </a:rPr>
              <a:t>Wer sind wir? </a:t>
            </a:r>
            <a:endParaRPr/>
          </a:p>
        </p:txBody>
      </p:sp>
      <p:pic>
        <p:nvPicPr>
          <p:cNvPr id="110" name="Google Shape;110;p3"/>
          <p:cNvPicPr preferRelativeResize="0"/>
          <p:nvPr/>
        </p:nvPicPr>
        <p:blipFill rotWithShape="1">
          <a:blip r:embed="rId3">
            <a:alphaModFix/>
          </a:blip>
          <a:srcRect/>
          <a:stretch/>
        </p:blipFill>
        <p:spPr>
          <a:xfrm>
            <a:off x="328760" y="1691816"/>
            <a:ext cx="2873249" cy="2873249"/>
          </a:xfrm>
          <a:prstGeom prst="rect">
            <a:avLst/>
          </a:prstGeom>
          <a:noFill/>
          <a:ln>
            <a:noFill/>
          </a:ln>
        </p:spPr>
      </p:pic>
      <p:sp>
        <p:nvSpPr>
          <p:cNvPr id="111" name="Google Shape;111;p3"/>
          <p:cNvSpPr/>
          <p:nvPr/>
        </p:nvSpPr>
        <p:spPr>
          <a:xfrm>
            <a:off x="3850463" y="1895843"/>
            <a:ext cx="8012777" cy="28007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Century Gothic"/>
                <a:ea typeface="Century Gothic"/>
                <a:cs typeface="Century Gothic"/>
                <a:sym typeface="Century Gothic"/>
              </a:rPr>
              <a:t>Wir sind ein Verein für Katzenhilfe auf Zypern. Gegründet von zwei deutschen Auswanderinnen. Wir haben es uns zur Aufgabe gemacht, den Katzen zu helfen und das Elend auf den Straßen durch Kastrationen, Futterstellen und medizinische Versorgung zu verringern. Außerdem vermitteln wir auch manche Katzen in ein Zuhause. </a:t>
            </a:r>
            <a:endParaRPr/>
          </a:p>
          <a:p>
            <a:pPr marL="0" marR="0" lvl="0" indent="0" algn="l" rtl="0">
              <a:spcBef>
                <a:spcPts val="0"/>
              </a:spcBef>
              <a:spcAft>
                <a:spcPts val="0"/>
              </a:spcAft>
              <a:buNone/>
            </a:pPr>
            <a:endParaRPr sz="16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de-DE" sz="1600">
                <a:solidFill>
                  <a:schemeClr val="dk1"/>
                </a:solidFill>
                <a:latin typeface="Century Gothic"/>
                <a:ea typeface="Century Gothic"/>
                <a:cs typeface="Century Gothic"/>
                <a:sym typeface="Century Gothic"/>
              </a:rPr>
              <a:t>Auf Zypern gibt es wesentlich mehr Straßenkatzen </a:t>
            </a:r>
            <a:endParaRPr/>
          </a:p>
          <a:p>
            <a:pPr marL="0" marR="0" lvl="0" indent="0" algn="l" rtl="0">
              <a:spcBef>
                <a:spcPts val="0"/>
              </a:spcBef>
              <a:spcAft>
                <a:spcPts val="0"/>
              </a:spcAft>
              <a:buNone/>
            </a:pPr>
            <a:r>
              <a:rPr lang="de-DE" sz="1600">
                <a:solidFill>
                  <a:schemeClr val="dk1"/>
                </a:solidFill>
                <a:latin typeface="Century Gothic"/>
                <a:ea typeface="Century Gothic"/>
                <a:cs typeface="Century Gothic"/>
                <a:sym typeface="Century Gothic"/>
              </a:rPr>
              <a:t>als Menschen und keine staatliche Unterstützung. </a:t>
            </a:r>
            <a:endParaRPr/>
          </a:p>
          <a:p>
            <a:pPr marL="0" marR="0" lvl="0" indent="0" algn="l" rtl="0">
              <a:spcBef>
                <a:spcPts val="0"/>
              </a:spcBef>
              <a:spcAft>
                <a:spcPts val="0"/>
              </a:spcAft>
              <a:buNone/>
            </a:pPr>
            <a:r>
              <a:rPr lang="de-DE" sz="1600">
                <a:solidFill>
                  <a:schemeClr val="dk1"/>
                </a:solidFill>
                <a:latin typeface="Century Gothic"/>
                <a:ea typeface="Century Gothic"/>
                <a:cs typeface="Century Gothic"/>
                <a:sym typeface="Century Gothic"/>
              </a:rPr>
              <a:t>Es gibt keine Tierheime und wenig Versorgung/</a:t>
            </a:r>
            <a:endParaRPr/>
          </a:p>
          <a:p>
            <a:pPr marL="0" marR="0" lvl="0" indent="0" algn="l" rtl="0">
              <a:spcBef>
                <a:spcPts val="0"/>
              </a:spcBef>
              <a:spcAft>
                <a:spcPts val="0"/>
              </a:spcAft>
              <a:buNone/>
            </a:pPr>
            <a:r>
              <a:rPr lang="de-DE" sz="1600">
                <a:solidFill>
                  <a:schemeClr val="dk1"/>
                </a:solidFill>
                <a:latin typeface="Century Gothic"/>
                <a:ea typeface="Century Gothic"/>
                <a:cs typeface="Century Gothic"/>
                <a:sym typeface="Century Gothic"/>
              </a:rPr>
              <a:t>Hilfe für die Tiere. </a:t>
            </a:r>
            <a:endParaRPr/>
          </a:p>
          <a:p>
            <a:pPr marL="0" marR="0" lvl="0" indent="0" algn="l" rtl="0">
              <a:spcBef>
                <a:spcPts val="0"/>
              </a:spcBef>
              <a:spcAft>
                <a:spcPts val="0"/>
              </a:spcAft>
              <a:buNone/>
            </a:pPr>
            <a:endParaRPr sz="1600">
              <a:solidFill>
                <a:schemeClr val="dk1"/>
              </a:solidFill>
              <a:latin typeface="Century Gothic"/>
              <a:ea typeface="Century Gothic"/>
              <a:cs typeface="Century Gothic"/>
              <a:sym typeface="Century Gothic"/>
            </a:endParaRPr>
          </a:p>
        </p:txBody>
      </p:sp>
      <p:pic>
        <p:nvPicPr>
          <p:cNvPr id="112" name="Google Shape;112;p3" descr="Pfotenabdrücke"/>
          <p:cNvPicPr preferRelativeResize="0"/>
          <p:nvPr/>
        </p:nvPicPr>
        <p:blipFill rotWithShape="1">
          <a:blip r:embed="rId4">
            <a:alphaModFix/>
          </a:blip>
          <a:srcRect/>
          <a:stretch/>
        </p:blipFill>
        <p:spPr>
          <a:xfrm rot="-536730">
            <a:off x="3374596" y="4356350"/>
            <a:ext cx="680519" cy="680519"/>
          </a:xfrm>
          <a:prstGeom prst="rect">
            <a:avLst/>
          </a:prstGeom>
          <a:noFill/>
          <a:ln>
            <a:noFill/>
          </a:ln>
        </p:spPr>
      </p:pic>
      <p:pic>
        <p:nvPicPr>
          <p:cNvPr id="113" name="Google Shape;113;p3"/>
          <p:cNvPicPr preferRelativeResize="0"/>
          <p:nvPr/>
        </p:nvPicPr>
        <p:blipFill rotWithShape="1">
          <a:blip r:embed="rId5">
            <a:alphaModFix/>
          </a:blip>
          <a:srcRect/>
          <a:stretch/>
        </p:blipFill>
        <p:spPr>
          <a:xfrm>
            <a:off x="9144050" y="3141553"/>
            <a:ext cx="2627367" cy="3411999"/>
          </a:xfrm>
          <a:prstGeom prst="rect">
            <a:avLst/>
          </a:prstGeom>
          <a:noFill/>
          <a:ln w="28575" cap="flat" cmpd="sng">
            <a:solidFill>
              <a:srgbClr val="DEE1CD"/>
            </a:solidFill>
            <a:prstDash val="solid"/>
            <a:round/>
            <a:headEnd type="none" w="sm" len="sm"/>
            <a:tailEnd type="none" w="sm" len="sm"/>
          </a:ln>
        </p:spPr>
      </p:pic>
      <p:pic>
        <p:nvPicPr>
          <p:cNvPr id="114" name="Google Shape;114;p3"/>
          <p:cNvPicPr preferRelativeResize="0"/>
          <p:nvPr/>
        </p:nvPicPr>
        <p:blipFill rotWithShape="1">
          <a:blip r:embed="rId6">
            <a:alphaModFix/>
          </a:blip>
          <a:srcRect r="67403" b="50006"/>
          <a:stretch/>
        </p:blipFill>
        <p:spPr>
          <a:xfrm>
            <a:off x="6239538" y="4432176"/>
            <a:ext cx="2448500" cy="2121376"/>
          </a:xfrm>
          <a:prstGeom prst="rect">
            <a:avLst/>
          </a:prstGeom>
          <a:noFill/>
          <a:ln w="28575" cap="flat" cmpd="sng">
            <a:solidFill>
              <a:srgbClr val="DEE1CD"/>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4"/>
          <p:cNvSpPr txBox="1">
            <a:spLocks noGrp="1"/>
          </p:cNvSpPr>
          <p:nvPr>
            <p:ph type="title"/>
          </p:nvPr>
        </p:nvSpPr>
        <p:spPr>
          <a:xfrm>
            <a:off x="3096284" y="748888"/>
            <a:ext cx="76444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entury Gothic"/>
              <a:buNone/>
            </a:pPr>
            <a:r>
              <a:rPr lang="de-DE" sz="2800">
                <a:latin typeface="Century Gothic"/>
                <a:ea typeface="Century Gothic"/>
                <a:cs typeface="Century Gothic"/>
                <a:sym typeface="Century Gothic"/>
              </a:rPr>
              <a:t>Unsere Entstehung</a:t>
            </a:r>
            <a:endParaRPr/>
          </a:p>
        </p:txBody>
      </p:sp>
      <p:sp>
        <p:nvSpPr>
          <p:cNvPr id="120" name="Google Shape;120;p4"/>
          <p:cNvSpPr/>
          <p:nvPr/>
        </p:nvSpPr>
        <p:spPr>
          <a:xfrm>
            <a:off x="3123443" y="1882157"/>
            <a:ext cx="8709434" cy="28007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dirty="0">
                <a:solidFill>
                  <a:schemeClr val="dk1"/>
                </a:solidFill>
                <a:latin typeface="Century Gothic"/>
                <a:ea typeface="Century Gothic"/>
                <a:cs typeface="Century Gothic"/>
                <a:sym typeface="Century Gothic"/>
              </a:rPr>
              <a:t>Als deutsche Auswanderin auf Zypern wurde unsere Gründerin Katharina </a:t>
            </a:r>
            <a:r>
              <a:rPr lang="de-DE" sz="1600" dirty="0" err="1">
                <a:solidFill>
                  <a:schemeClr val="dk1"/>
                </a:solidFill>
                <a:latin typeface="Century Gothic"/>
                <a:ea typeface="Century Gothic"/>
                <a:cs typeface="Century Gothic"/>
                <a:sym typeface="Century Gothic"/>
              </a:rPr>
              <a:t>Neisel</a:t>
            </a:r>
            <a:r>
              <a:rPr lang="de-DE" sz="1600" dirty="0">
                <a:solidFill>
                  <a:schemeClr val="dk1"/>
                </a:solidFill>
                <a:latin typeface="Century Gothic"/>
                <a:ea typeface="Century Gothic"/>
                <a:cs typeface="Century Gothic"/>
                <a:sym typeface="Century Gothic"/>
              </a:rPr>
              <a:t> täglich mit dem Elend der Straßenkatzen konfrontiert. Mit dem aufpäppeln von Katzen, die sie krank am Strand, vor dem Supermarkt oder in der Taverne gefunden hat, fing alles an. </a:t>
            </a:r>
            <a:endParaRPr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de-DE" sz="1600" dirty="0">
                <a:solidFill>
                  <a:schemeClr val="dk1"/>
                </a:solidFill>
                <a:latin typeface="Century Gothic"/>
                <a:ea typeface="Century Gothic"/>
                <a:cs typeface="Century Gothic"/>
                <a:sym typeface="Century Gothic"/>
              </a:rPr>
              <a:t>Ende 2017 begann sie sich um die Versorgung einer kleinen Katzenkolonie zu kümmern und intensiv Katzen für die Kastration zu fangen. Um sie herum hat sich ein Team gebildet, welches in den Orten </a:t>
            </a:r>
            <a:r>
              <a:rPr lang="de-DE" sz="1600" dirty="0" err="1">
                <a:solidFill>
                  <a:schemeClr val="dk1"/>
                </a:solidFill>
                <a:latin typeface="Century Gothic"/>
                <a:ea typeface="Century Gothic"/>
                <a:cs typeface="Century Gothic"/>
                <a:sym typeface="Century Gothic"/>
              </a:rPr>
              <a:t>Oroklini</a:t>
            </a:r>
            <a:r>
              <a:rPr lang="de-DE" sz="1600" dirty="0">
                <a:solidFill>
                  <a:schemeClr val="dk1"/>
                </a:solidFill>
                <a:latin typeface="Century Gothic"/>
                <a:ea typeface="Century Gothic"/>
                <a:cs typeface="Century Gothic"/>
                <a:sym typeface="Century Gothic"/>
              </a:rPr>
              <a:t> und </a:t>
            </a:r>
            <a:r>
              <a:rPr lang="de-DE" sz="1600" dirty="0" err="1">
                <a:solidFill>
                  <a:schemeClr val="dk1"/>
                </a:solidFill>
                <a:latin typeface="Century Gothic"/>
                <a:ea typeface="Century Gothic"/>
                <a:cs typeface="Century Gothic"/>
                <a:sym typeface="Century Gothic"/>
              </a:rPr>
              <a:t>Pyla</a:t>
            </a:r>
            <a:r>
              <a:rPr lang="de-DE" sz="1600" dirty="0">
                <a:solidFill>
                  <a:schemeClr val="dk1"/>
                </a:solidFill>
                <a:latin typeface="Century Gothic"/>
                <a:ea typeface="Century Gothic"/>
                <a:cs typeface="Century Gothic"/>
                <a:sym typeface="Century Gothic"/>
              </a:rPr>
              <a:t> tätig ist. Daher auch der Name COPS -&gt; </a:t>
            </a:r>
            <a:r>
              <a:rPr lang="de-DE" sz="1600" dirty="0" err="1">
                <a:solidFill>
                  <a:schemeClr val="dk1"/>
                </a:solidFill>
                <a:latin typeface="Century Gothic"/>
                <a:ea typeface="Century Gothic"/>
                <a:cs typeface="Century Gothic"/>
                <a:sym typeface="Century Gothic"/>
              </a:rPr>
              <a:t>Cats</a:t>
            </a:r>
            <a:r>
              <a:rPr lang="de-DE" sz="1600" dirty="0">
                <a:solidFill>
                  <a:schemeClr val="dk1"/>
                </a:solidFill>
                <a:latin typeface="Century Gothic"/>
                <a:ea typeface="Century Gothic"/>
                <a:cs typeface="Century Gothic"/>
                <a:sym typeface="Century Gothic"/>
              </a:rPr>
              <a:t> </a:t>
            </a:r>
            <a:r>
              <a:rPr lang="de-DE" sz="1600" dirty="0" err="1">
                <a:solidFill>
                  <a:schemeClr val="dk1"/>
                </a:solidFill>
                <a:latin typeface="Century Gothic"/>
                <a:ea typeface="Century Gothic"/>
                <a:cs typeface="Century Gothic"/>
                <a:sym typeface="Century Gothic"/>
              </a:rPr>
              <a:t>of</a:t>
            </a:r>
            <a:r>
              <a:rPr lang="de-DE" sz="1600" dirty="0">
                <a:solidFill>
                  <a:schemeClr val="dk1"/>
                </a:solidFill>
                <a:latin typeface="Century Gothic"/>
                <a:ea typeface="Century Gothic"/>
                <a:cs typeface="Century Gothic"/>
                <a:sym typeface="Century Gothic"/>
              </a:rPr>
              <a:t> </a:t>
            </a:r>
            <a:r>
              <a:rPr lang="de-DE" sz="1600" dirty="0" err="1">
                <a:solidFill>
                  <a:schemeClr val="dk1"/>
                </a:solidFill>
                <a:latin typeface="Century Gothic"/>
                <a:ea typeface="Century Gothic"/>
                <a:cs typeface="Century Gothic"/>
                <a:sym typeface="Century Gothic"/>
              </a:rPr>
              <a:t>Oroklini</a:t>
            </a:r>
            <a:r>
              <a:rPr lang="de-DE" sz="1600" dirty="0">
                <a:solidFill>
                  <a:schemeClr val="dk1"/>
                </a:solidFill>
                <a:latin typeface="Century Gothic"/>
                <a:ea typeface="Century Gothic"/>
                <a:cs typeface="Century Gothic"/>
                <a:sym typeface="Century Gothic"/>
              </a:rPr>
              <a:t> </a:t>
            </a:r>
            <a:r>
              <a:rPr lang="de-DE" sz="1600" dirty="0" err="1">
                <a:solidFill>
                  <a:schemeClr val="dk1"/>
                </a:solidFill>
                <a:latin typeface="Century Gothic"/>
                <a:ea typeface="Century Gothic"/>
                <a:cs typeface="Century Gothic"/>
                <a:sym typeface="Century Gothic"/>
              </a:rPr>
              <a:t>and</a:t>
            </a:r>
            <a:r>
              <a:rPr lang="de-DE" sz="1600" dirty="0">
                <a:solidFill>
                  <a:schemeClr val="dk1"/>
                </a:solidFill>
                <a:latin typeface="Century Gothic"/>
                <a:ea typeface="Century Gothic"/>
                <a:cs typeface="Century Gothic"/>
                <a:sym typeface="Century Gothic"/>
              </a:rPr>
              <a:t> </a:t>
            </a:r>
            <a:r>
              <a:rPr lang="de-DE" sz="1600" dirty="0" err="1">
                <a:solidFill>
                  <a:schemeClr val="dk1"/>
                </a:solidFill>
                <a:latin typeface="Century Gothic"/>
                <a:ea typeface="Century Gothic"/>
                <a:cs typeface="Century Gothic"/>
                <a:sym typeface="Century Gothic"/>
              </a:rPr>
              <a:t>Pyla</a:t>
            </a:r>
            <a:r>
              <a:rPr lang="de-DE" sz="1600" dirty="0">
                <a:solidFill>
                  <a:schemeClr val="dk1"/>
                </a:solidFill>
                <a:latin typeface="Century Gothic"/>
                <a:ea typeface="Century Gothic"/>
                <a:cs typeface="Century Gothic"/>
                <a:sym typeface="Century Gothic"/>
              </a:rPr>
              <a:t> Support. Seit 2019 ist die zweite Gründerin Frau Anna-Louise </a:t>
            </a:r>
            <a:r>
              <a:rPr lang="de-DE" sz="1600" dirty="0" err="1">
                <a:solidFill>
                  <a:schemeClr val="dk1"/>
                </a:solidFill>
                <a:latin typeface="Century Gothic"/>
                <a:ea typeface="Century Gothic"/>
                <a:cs typeface="Century Gothic"/>
                <a:sym typeface="Century Gothic"/>
              </a:rPr>
              <a:t>Woelke</a:t>
            </a:r>
            <a:r>
              <a:rPr lang="de-DE" sz="1600" dirty="0">
                <a:solidFill>
                  <a:schemeClr val="dk1"/>
                </a:solidFill>
                <a:latin typeface="Century Gothic"/>
                <a:ea typeface="Century Gothic"/>
                <a:cs typeface="Century Gothic"/>
                <a:sym typeface="Century Gothic"/>
              </a:rPr>
              <a:t> mit im Team.</a:t>
            </a:r>
            <a:endParaRPr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600" b="1" dirty="0">
              <a:solidFill>
                <a:schemeClr val="dk1"/>
              </a:solidFill>
              <a:latin typeface="Century Gothic"/>
              <a:ea typeface="Century Gothic"/>
              <a:cs typeface="Century Gothic"/>
              <a:sym typeface="Century Gothic"/>
            </a:endParaRPr>
          </a:p>
        </p:txBody>
      </p:sp>
      <p:sp>
        <p:nvSpPr>
          <p:cNvPr id="121" name="Google Shape;121;p4"/>
          <p:cNvSpPr/>
          <p:nvPr/>
        </p:nvSpPr>
        <p:spPr>
          <a:xfrm>
            <a:off x="0" y="0"/>
            <a:ext cx="12192000" cy="778042"/>
          </a:xfrm>
          <a:prstGeom prst="rect">
            <a:avLst/>
          </a:prstGeom>
          <a:solidFill>
            <a:srgbClr val="C8CD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2" name="Google Shape;122;p4"/>
          <p:cNvPicPr preferRelativeResize="0"/>
          <p:nvPr/>
        </p:nvPicPr>
        <p:blipFill rotWithShape="1">
          <a:blip r:embed="rId3">
            <a:alphaModFix/>
          </a:blip>
          <a:srcRect/>
          <a:stretch/>
        </p:blipFill>
        <p:spPr>
          <a:xfrm>
            <a:off x="10983961" y="124570"/>
            <a:ext cx="1057685" cy="1057685"/>
          </a:xfrm>
          <a:prstGeom prst="rect">
            <a:avLst/>
          </a:prstGeom>
          <a:noFill/>
          <a:ln>
            <a:noFill/>
          </a:ln>
        </p:spPr>
      </p:pic>
      <p:pic>
        <p:nvPicPr>
          <p:cNvPr id="123" name="Google Shape;123;p4"/>
          <p:cNvPicPr preferRelativeResize="0"/>
          <p:nvPr/>
        </p:nvPicPr>
        <p:blipFill rotWithShape="1">
          <a:blip r:embed="rId4">
            <a:alphaModFix/>
          </a:blip>
          <a:srcRect/>
          <a:stretch/>
        </p:blipFill>
        <p:spPr>
          <a:xfrm>
            <a:off x="342818" y="1289363"/>
            <a:ext cx="2575194" cy="2873249"/>
          </a:xfrm>
          <a:prstGeom prst="rect">
            <a:avLst/>
          </a:prstGeom>
          <a:noFill/>
          <a:ln w="19050" cap="flat" cmpd="sng">
            <a:solidFill>
              <a:srgbClr val="B0B787"/>
            </a:solidFill>
            <a:prstDash val="solid"/>
            <a:round/>
            <a:headEnd type="none" w="sm" len="sm"/>
            <a:tailEnd type="none" w="sm" len="sm"/>
          </a:ln>
        </p:spPr>
      </p:pic>
      <p:sp>
        <p:nvSpPr>
          <p:cNvPr id="124" name="Google Shape;124;p4"/>
          <p:cNvSpPr/>
          <p:nvPr/>
        </p:nvSpPr>
        <p:spPr>
          <a:xfrm>
            <a:off x="230909" y="4406940"/>
            <a:ext cx="11877964" cy="20620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b="1" dirty="0">
                <a:solidFill>
                  <a:schemeClr val="dk1"/>
                </a:solidFill>
                <a:latin typeface="Century Gothic"/>
                <a:ea typeface="Century Gothic"/>
                <a:cs typeface="Century Gothic"/>
                <a:sym typeface="Century Gothic"/>
              </a:rPr>
              <a:t>Fakten</a:t>
            </a:r>
            <a:endParaRPr sz="1600" dirty="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1600"/>
              <a:buFont typeface="Arial"/>
              <a:buChar char="•"/>
            </a:pPr>
            <a:r>
              <a:rPr lang="de-DE" sz="1600" dirty="0">
                <a:solidFill>
                  <a:schemeClr val="dk1"/>
                </a:solidFill>
                <a:latin typeface="Century Gothic"/>
                <a:ea typeface="Century Gothic"/>
                <a:cs typeface="Century Gothic"/>
                <a:sym typeface="Century Gothic"/>
              </a:rPr>
              <a:t>2019: Gründung der eingetragenen </a:t>
            </a:r>
            <a:r>
              <a:rPr lang="de-DE" sz="1600" dirty="0" err="1">
                <a:solidFill>
                  <a:schemeClr val="dk1"/>
                </a:solidFill>
                <a:latin typeface="Century Gothic"/>
                <a:ea typeface="Century Gothic"/>
                <a:cs typeface="Century Gothic"/>
                <a:sym typeface="Century Gothic"/>
              </a:rPr>
              <a:t>Charity</a:t>
            </a:r>
            <a:r>
              <a:rPr lang="de-DE" sz="1600" dirty="0">
                <a:solidFill>
                  <a:schemeClr val="dk1"/>
                </a:solidFill>
                <a:latin typeface="Century Gothic"/>
                <a:ea typeface="Century Gothic"/>
                <a:cs typeface="Century Gothic"/>
                <a:sym typeface="Century Gothic"/>
              </a:rPr>
              <a:t> </a:t>
            </a:r>
            <a:r>
              <a:rPr lang="de-DE" sz="1600" dirty="0" err="1">
                <a:solidFill>
                  <a:schemeClr val="dk1"/>
                </a:solidFill>
                <a:latin typeface="Century Gothic"/>
                <a:ea typeface="Century Gothic"/>
                <a:cs typeface="Century Gothic"/>
                <a:sym typeface="Century Gothic"/>
              </a:rPr>
              <a:t>CopsCats</a:t>
            </a:r>
            <a:endParaRPr dirty="0"/>
          </a:p>
          <a:p>
            <a:pPr marL="285750" marR="0" lvl="0" indent="-285750" algn="l" rtl="0">
              <a:spcBef>
                <a:spcPts val="0"/>
              </a:spcBef>
              <a:spcAft>
                <a:spcPts val="0"/>
              </a:spcAft>
              <a:buClr>
                <a:schemeClr val="dk1"/>
              </a:buClr>
              <a:buSzPts val="1600"/>
              <a:buFont typeface="Arial"/>
              <a:buChar char="•"/>
            </a:pPr>
            <a:r>
              <a:rPr lang="de-DE" sz="1600" dirty="0">
                <a:solidFill>
                  <a:schemeClr val="dk1"/>
                </a:solidFill>
                <a:latin typeface="Century Gothic"/>
                <a:ea typeface="Century Gothic"/>
                <a:cs typeface="Century Gothic"/>
                <a:sym typeface="Century Gothic"/>
              </a:rPr>
              <a:t>2020: Aufbau einer eigenen Kastrationsklinik mit Pflegestelle und integriertem Shop mit Futter für Straßenkatzen</a:t>
            </a:r>
            <a:endParaRPr dirty="0"/>
          </a:p>
          <a:p>
            <a:pPr marL="285750" marR="0" lvl="0" indent="-285750" algn="l" rtl="0">
              <a:spcBef>
                <a:spcPts val="0"/>
              </a:spcBef>
              <a:spcAft>
                <a:spcPts val="0"/>
              </a:spcAft>
              <a:buClr>
                <a:schemeClr val="dk1"/>
              </a:buClr>
              <a:buSzPts val="1600"/>
              <a:buFont typeface="Arial"/>
              <a:buChar char="•"/>
            </a:pPr>
            <a:r>
              <a:rPr lang="de-DE" sz="1600" dirty="0">
                <a:solidFill>
                  <a:schemeClr val="dk1"/>
                </a:solidFill>
                <a:latin typeface="Century Gothic"/>
                <a:ea typeface="Century Gothic"/>
                <a:cs typeface="Century Gothic"/>
                <a:sym typeface="Century Gothic"/>
              </a:rPr>
              <a:t>Regionales Einzugsgebiet, aber inselweite Hilferufe</a:t>
            </a:r>
            <a:endParaRPr dirty="0"/>
          </a:p>
          <a:p>
            <a:pPr marL="285750" marR="0" lvl="0" indent="-285750" algn="l" rtl="0">
              <a:spcBef>
                <a:spcPts val="0"/>
              </a:spcBef>
              <a:spcAft>
                <a:spcPts val="0"/>
              </a:spcAft>
              <a:buClr>
                <a:schemeClr val="dk1"/>
              </a:buClr>
              <a:buSzPts val="1600"/>
              <a:buFont typeface="Arial"/>
              <a:buChar char="•"/>
            </a:pPr>
            <a:r>
              <a:rPr lang="de-DE" sz="1600" dirty="0">
                <a:solidFill>
                  <a:schemeClr val="dk1"/>
                </a:solidFill>
                <a:latin typeface="Century Gothic"/>
                <a:ea typeface="Century Gothic"/>
                <a:cs typeface="Century Gothic"/>
                <a:sym typeface="Century Gothic"/>
              </a:rPr>
              <a:t>Betreuung von sieben Futterstellen/Kolonien</a:t>
            </a:r>
            <a:endParaRPr dirty="0"/>
          </a:p>
          <a:p>
            <a:pPr marL="285750" marR="0" lvl="0" indent="-285750" algn="l" rtl="0">
              <a:spcBef>
                <a:spcPts val="0"/>
              </a:spcBef>
              <a:spcAft>
                <a:spcPts val="0"/>
              </a:spcAft>
              <a:buClr>
                <a:schemeClr val="dk1"/>
              </a:buClr>
              <a:buSzPts val="1600"/>
              <a:buFont typeface="Arial"/>
              <a:buChar char="•"/>
            </a:pPr>
            <a:r>
              <a:rPr lang="de-DE" sz="1600" dirty="0">
                <a:solidFill>
                  <a:schemeClr val="dk1"/>
                </a:solidFill>
                <a:latin typeface="Century Gothic"/>
                <a:ea typeface="Century Gothic"/>
                <a:cs typeface="Century Gothic"/>
                <a:sym typeface="Century Gothic"/>
              </a:rPr>
              <a:t>Fünf Pflegestellen durch </a:t>
            </a:r>
            <a:r>
              <a:rPr lang="de-DE" sz="1600" dirty="0" err="1">
                <a:solidFill>
                  <a:schemeClr val="dk1"/>
                </a:solidFill>
                <a:latin typeface="Century Gothic"/>
                <a:ea typeface="Century Gothic"/>
                <a:cs typeface="Century Gothic"/>
                <a:sym typeface="Century Gothic"/>
              </a:rPr>
              <a:t>Ehrenamtler:innen</a:t>
            </a:r>
            <a:r>
              <a:rPr lang="de-DE" sz="1600" dirty="0">
                <a:solidFill>
                  <a:schemeClr val="dk1"/>
                </a:solidFill>
                <a:latin typeface="Century Gothic"/>
                <a:ea typeface="Century Gothic"/>
                <a:cs typeface="Century Gothic"/>
                <a:sym typeface="Century Gothic"/>
              </a:rPr>
              <a:t> und viele weitere </a:t>
            </a:r>
            <a:r>
              <a:rPr lang="de-DE" sz="1600" dirty="0" err="1">
                <a:solidFill>
                  <a:schemeClr val="dk1"/>
                </a:solidFill>
                <a:latin typeface="Century Gothic"/>
                <a:ea typeface="Century Gothic"/>
                <a:cs typeface="Century Gothic"/>
                <a:sym typeface="Century Gothic"/>
              </a:rPr>
              <a:t>Helfer:innen</a:t>
            </a:r>
            <a:endParaRPr sz="1600" dirty="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1600"/>
              <a:buFont typeface="Arial"/>
              <a:buChar char="•"/>
            </a:pPr>
            <a:r>
              <a:rPr lang="de-DE" sz="1600" b="1" dirty="0">
                <a:solidFill>
                  <a:schemeClr val="dk1"/>
                </a:solidFill>
                <a:latin typeface="Century Gothic"/>
                <a:ea typeface="Century Gothic"/>
                <a:cs typeface="Century Gothic"/>
                <a:sym typeface="Century Gothic"/>
              </a:rPr>
              <a:t>2021: </a:t>
            </a:r>
            <a:r>
              <a:rPr lang="de-DE" sz="1600" dirty="0">
                <a:solidFill>
                  <a:schemeClr val="dk1"/>
                </a:solidFill>
                <a:latin typeface="Century Gothic"/>
                <a:ea typeface="Century Gothic"/>
                <a:cs typeface="Century Gothic"/>
                <a:sym typeface="Century Gothic"/>
              </a:rPr>
              <a:t>Umzug von </a:t>
            </a:r>
            <a:r>
              <a:rPr lang="de-DE" sz="1600" dirty="0" err="1">
                <a:solidFill>
                  <a:schemeClr val="dk1"/>
                </a:solidFill>
                <a:latin typeface="Century Gothic"/>
                <a:ea typeface="Century Gothic"/>
                <a:cs typeface="Century Gothic"/>
                <a:sym typeface="Century Gothic"/>
              </a:rPr>
              <a:t>Larnaca</a:t>
            </a:r>
            <a:r>
              <a:rPr lang="de-DE" sz="1600" dirty="0">
                <a:solidFill>
                  <a:schemeClr val="dk1"/>
                </a:solidFill>
                <a:latin typeface="Century Gothic"/>
                <a:ea typeface="Century Gothic"/>
                <a:cs typeface="Century Gothic"/>
                <a:sym typeface="Century Gothic"/>
              </a:rPr>
              <a:t> nach </a:t>
            </a:r>
            <a:r>
              <a:rPr lang="de-DE" sz="1600" dirty="0" err="1">
                <a:solidFill>
                  <a:schemeClr val="dk1"/>
                </a:solidFill>
                <a:latin typeface="Century Gothic"/>
                <a:ea typeface="Century Gothic"/>
                <a:cs typeface="Century Gothic"/>
                <a:sym typeface="Century Gothic"/>
              </a:rPr>
              <a:t>Pyla</a:t>
            </a:r>
            <a:r>
              <a:rPr lang="de-DE" sz="1600" dirty="0">
                <a:solidFill>
                  <a:schemeClr val="dk1"/>
                </a:solidFill>
                <a:latin typeface="Century Gothic"/>
                <a:ea typeface="Century Gothic"/>
                <a:cs typeface="Century Gothic"/>
                <a:sym typeface="Century Gothic"/>
              </a:rPr>
              <a:t>: Vergrößerung der Klinik und Pflegestelle sowie Eröffnung des </a:t>
            </a:r>
            <a:r>
              <a:rPr lang="de-DE" sz="1600" dirty="0" err="1">
                <a:solidFill>
                  <a:schemeClr val="dk1"/>
                </a:solidFill>
                <a:latin typeface="Century Gothic"/>
                <a:ea typeface="Century Gothic"/>
                <a:cs typeface="Century Gothic"/>
                <a:sym typeface="Century Gothic"/>
              </a:rPr>
              <a:t>CopsCats</a:t>
            </a:r>
            <a:r>
              <a:rPr lang="de-DE" sz="1600" dirty="0">
                <a:solidFill>
                  <a:schemeClr val="dk1"/>
                </a:solidFill>
                <a:latin typeface="Century Gothic"/>
                <a:ea typeface="Century Gothic"/>
                <a:cs typeface="Century Gothic"/>
                <a:sym typeface="Century Gothic"/>
              </a:rPr>
              <a:t> Centers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5"/>
          <p:cNvSpPr txBox="1"/>
          <p:nvPr/>
        </p:nvSpPr>
        <p:spPr>
          <a:xfrm>
            <a:off x="244445" y="1895982"/>
            <a:ext cx="304213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a:solidFill>
                  <a:schemeClr val="dk1"/>
                </a:solidFill>
                <a:latin typeface="Century Gothic"/>
                <a:ea typeface="Century Gothic"/>
                <a:cs typeface="Century Gothic"/>
                <a:sym typeface="Century Gothic"/>
              </a:rPr>
              <a:t>Situation vor Ort</a:t>
            </a:r>
            <a:endParaRPr/>
          </a:p>
        </p:txBody>
      </p:sp>
      <p:sp>
        <p:nvSpPr>
          <p:cNvPr id="131" name="Google Shape;131;p5"/>
          <p:cNvSpPr txBox="1"/>
          <p:nvPr/>
        </p:nvSpPr>
        <p:spPr>
          <a:xfrm>
            <a:off x="7430980" y="1895982"/>
            <a:ext cx="32004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a:solidFill>
                  <a:schemeClr val="dk1"/>
                </a:solidFill>
                <a:latin typeface="Century Gothic"/>
                <a:ea typeface="Century Gothic"/>
                <a:cs typeface="Century Gothic"/>
                <a:sym typeface="Century Gothic"/>
              </a:rPr>
              <a:t>Unser Verein</a:t>
            </a:r>
            <a:endParaRPr/>
          </a:p>
        </p:txBody>
      </p:sp>
      <p:sp>
        <p:nvSpPr>
          <p:cNvPr id="132" name="Google Shape;132;p5"/>
          <p:cNvSpPr/>
          <p:nvPr/>
        </p:nvSpPr>
        <p:spPr>
          <a:xfrm>
            <a:off x="0" y="0"/>
            <a:ext cx="12192000" cy="778042"/>
          </a:xfrm>
          <a:prstGeom prst="rect">
            <a:avLst/>
          </a:prstGeom>
          <a:solidFill>
            <a:srgbClr val="C8CD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5"/>
          <p:cNvSpPr txBox="1">
            <a:spLocks noGrp="1"/>
          </p:cNvSpPr>
          <p:nvPr>
            <p:ph type="title"/>
          </p:nvPr>
        </p:nvSpPr>
        <p:spPr>
          <a:xfrm>
            <a:off x="244445" y="750883"/>
            <a:ext cx="1116221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entury Gothic"/>
              <a:buNone/>
            </a:pPr>
            <a:r>
              <a:rPr lang="de-DE" sz="2800">
                <a:latin typeface="Century Gothic"/>
                <a:ea typeface="Century Gothic"/>
                <a:cs typeface="Century Gothic"/>
                <a:sym typeface="Century Gothic"/>
              </a:rPr>
              <a:t>Warum ist Kastration so wichtig?</a:t>
            </a:r>
            <a:endParaRPr/>
          </a:p>
        </p:txBody>
      </p:sp>
      <p:sp>
        <p:nvSpPr>
          <p:cNvPr id="134" name="Google Shape;134;p5"/>
          <p:cNvSpPr/>
          <p:nvPr/>
        </p:nvSpPr>
        <p:spPr>
          <a:xfrm rot="5400000">
            <a:off x="8824661" y="1012946"/>
            <a:ext cx="45719" cy="2646000"/>
          </a:xfrm>
          <a:prstGeom prst="rect">
            <a:avLst/>
          </a:prstGeom>
          <a:solidFill>
            <a:srgbClr val="C8CD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5" name="Google Shape;135;p5"/>
          <p:cNvPicPr preferRelativeResize="0"/>
          <p:nvPr/>
        </p:nvPicPr>
        <p:blipFill rotWithShape="1">
          <a:blip r:embed="rId3">
            <a:alphaModFix/>
          </a:blip>
          <a:srcRect/>
          <a:stretch/>
        </p:blipFill>
        <p:spPr>
          <a:xfrm>
            <a:off x="10983961" y="124570"/>
            <a:ext cx="1057685" cy="1057685"/>
          </a:xfrm>
          <a:prstGeom prst="rect">
            <a:avLst/>
          </a:prstGeom>
          <a:noFill/>
          <a:ln>
            <a:noFill/>
          </a:ln>
        </p:spPr>
      </p:pic>
      <p:sp>
        <p:nvSpPr>
          <p:cNvPr id="136" name="Google Shape;136;p5"/>
          <p:cNvSpPr/>
          <p:nvPr/>
        </p:nvSpPr>
        <p:spPr>
          <a:xfrm>
            <a:off x="244445" y="2421520"/>
            <a:ext cx="4752428"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Century Gothic"/>
                <a:ea typeface="Century Gothic"/>
                <a:cs typeface="Century Gothic"/>
                <a:sym typeface="Century Gothic"/>
              </a:rPr>
              <a:t>Das Elend der Straßenkatzen auf Zypern ist groß. Täglich erreichen uns Hilferufe - die logische Konsequenz einer Überpopulation der Tiere. </a:t>
            </a:r>
            <a:endParaRPr/>
          </a:p>
          <a:p>
            <a:pPr marL="0" marR="0" lvl="0" indent="0" algn="l" rtl="0">
              <a:spcBef>
                <a:spcPts val="0"/>
              </a:spcBef>
              <a:spcAft>
                <a:spcPts val="0"/>
              </a:spcAft>
              <a:buNone/>
            </a:pPr>
            <a:endParaRPr sz="16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1600"/>
              <a:buFont typeface="Arial"/>
              <a:buChar char="•"/>
            </a:pPr>
            <a:r>
              <a:rPr lang="de-DE" sz="1600">
                <a:solidFill>
                  <a:schemeClr val="dk1"/>
                </a:solidFill>
                <a:latin typeface="Century Gothic"/>
                <a:ea typeface="Century Gothic"/>
                <a:cs typeface="Century Gothic"/>
                <a:sym typeface="Century Gothic"/>
              </a:rPr>
              <a:t>Schwerer Katzenschnupfen</a:t>
            </a:r>
            <a:endParaRPr/>
          </a:p>
          <a:p>
            <a:pPr marL="285750" marR="0" lvl="0" indent="-285750" algn="l" rtl="0">
              <a:spcBef>
                <a:spcPts val="0"/>
              </a:spcBef>
              <a:spcAft>
                <a:spcPts val="0"/>
              </a:spcAft>
              <a:buClr>
                <a:schemeClr val="dk1"/>
              </a:buClr>
              <a:buSzPts val="1600"/>
              <a:buFont typeface="Arial"/>
              <a:buChar char="•"/>
            </a:pPr>
            <a:r>
              <a:rPr lang="de-DE" sz="1600">
                <a:solidFill>
                  <a:schemeClr val="dk1"/>
                </a:solidFill>
                <a:latin typeface="Century Gothic"/>
                <a:ea typeface="Century Gothic"/>
                <a:cs typeface="Century Gothic"/>
                <a:sym typeface="Century Gothic"/>
              </a:rPr>
              <a:t>Katzenseuche</a:t>
            </a:r>
            <a:endParaRPr/>
          </a:p>
          <a:p>
            <a:pPr marL="285750" marR="0" lvl="0" indent="-285750" algn="l" rtl="0">
              <a:spcBef>
                <a:spcPts val="0"/>
              </a:spcBef>
              <a:spcAft>
                <a:spcPts val="0"/>
              </a:spcAft>
              <a:buClr>
                <a:schemeClr val="dk1"/>
              </a:buClr>
              <a:buSzPts val="1600"/>
              <a:buFont typeface="Arial"/>
              <a:buChar char="•"/>
            </a:pPr>
            <a:r>
              <a:rPr lang="de-DE" sz="1600">
                <a:solidFill>
                  <a:schemeClr val="dk1"/>
                </a:solidFill>
                <a:latin typeface="Century Gothic"/>
                <a:ea typeface="Century Gothic"/>
                <a:cs typeface="Century Gothic"/>
                <a:sym typeface="Century Gothic"/>
              </a:rPr>
              <a:t>Vergiftete Katzen</a:t>
            </a:r>
            <a:endParaRPr/>
          </a:p>
          <a:p>
            <a:pPr marL="285750" marR="0" lvl="0" indent="-285750" algn="l" rtl="0">
              <a:spcBef>
                <a:spcPts val="0"/>
              </a:spcBef>
              <a:spcAft>
                <a:spcPts val="0"/>
              </a:spcAft>
              <a:buClr>
                <a:schemeClr val="dk1"/>
              </a:buClr>
              <a:buSzPts val="1600"/>
              <a:buFont typeface="Arial"/>
              <a:buChar char="•"/>
            </a:pPr>
            <a:r>
              <a:rPr lang="de-DE" sz="1600">
                <a:solidFill>
                  <a:schemeClr val="dk1"/>
                </a:solidFill>
                <a:latin typeface="Century Gothic"/>
                <a:ea typeface="Century Gothic"/>
                <a:cs typeface="Century Gothic"/>
                <a:sym typeface="Century Gothic"/>
              </a:rPr>
              <a:t>Unfall- oder Gewaltopfer</a:t>
            </a:r>
            <a:endParaRPr/>
          </a:p>
          <a:p>
            <a:pPr marL="285750" marR="0" lvl="0" indent="-285750" algn="l" rtl="0">
              <a:spcBef>
                <a:spcPts val="0"/>
              </a:spcBef>
              <a:spcAft>
                <a:spcPts val="0"/>
              </a:spcAft>
              <a:buClr>
                <a:schemeClr val="dk1"/>
              </a:buClr>
              <a:buSzPts val="1600"/>
              <a:buFont typeface="Arial"/>
              <a:buChar char="•"/>
            </a:pPr>
            <a:r>
              <a:rPr lang="de-DE" sz="1600">
                <a:solidFill>
                  <a:schemeClr val="dk1"/>
                </a:solidFill>
                <a:latin typeface="Century Gothic"/>
                <a:ea typeface="Century Gothic"/>
                <a:cs typeface="Century Gothic"/>
                <a:sym typeface="Century Gothic"/>
              </a:rPr>
              <a:t>Mit Handicaps (Blind, drei Beine, etc.)</a:t>
            </a:r>
            <a:endParaRPr/>
          </a:p>
          <a:p>
            <a:pPr marL="285750" marR="0" lvl="0" indent="-285750" algn="l" rtl="0">
              <a:spcBef>
                <a:spcPts val="0"/>
              </a:spcBef>
              <a:spcAft>
                <a:spcPts val="0"/>
              </a:spcAft>
              <a:buClr>
                <a:schemeClr val="dk1"/>
              </a:buClr>
              <a:buSzPts val="1600"/>
              <a:buFont typeface="Arial"/>
              <a:buChar char="•"/>
            </a:pPr>
            <a:r>
              <a:rPr lang="de-DE" sz="1600">
                <a:solidFill>
                  <a:schemeClr val="dk1"/>
                </a:solidFill>
                <a:latin typeface="Century Gothic"/>
                <a:ea typeface="Century Gothic"/>
                <a:cs typeface="Century Gothic"/>
                <a:sym typeface="Century Gothic"/>
              </a:rPr>
              <a:t>Abgemagerte Katzen</a:t>
            </a:r>
            <a:endParaRPr/>
          </a:p>
          <a:p>
            <a:pPr marL="0" marR="0" lvl="0" indent="0" algn="l" rtl="0">
              <a:spcBef>
                <a:spcPts val="0"/>
              </a:spcBef>
              <a:spcAft>
                <a:spcPts val="0"/>
              </a:spcAft>
              <a:buNone/>
            </a:pPr>
            <a:endParaRPr sz="1600">
              <a:solidFill>
                <a:schemeClr val="dk1"/>
              </a:solidFill>
              <a:latin typeface="Century Gothic"/>
              <a:ea typeface="Century Gothic"/>
              <a:cs typeface="Century Gothic"/>
              <a:sym typeface="Century Gothic"/>
            </a:endParaRPr>
          </a:p>
        </p:txBody>
      </p:sp>
      <p:sp>
        <p:nvSpPr>
          <p:cNvPr id="137" name="Google Shape;137;p5"/>
          <p:cNvSpPr/>
          <p:nvPr/>
        </p:nvSpPr>
        <p:spPr>
          <a:xfrm>
            <a:off x="7426036" y="2421520"/>
            <a:ext cx="4521519"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Century Gothic"/>
                <a:ea typeface="Century Gothic"/>
                <a:cs typeface="Century Gothic"/>
                <a:sym typeface="Century Gothic"/>
              </a:rPr>
              <a:t>All diese Katzen werden in unserer Klinik versorgt und von unseren Ehrenamtler:innen liebevoll aufgepäppelt. </a:t>
            </a:r>
            <a:endParaRPr/>
          </a:p>
          <a:p>
            <a:pPr marL="0" marR="0" lvl="0" indent="0" algn="l" rtl="0">
              <a:spcBef>
                <a:spcPts val="0"/>
              </a:spcBef>
              <a:spcAft>
                <a:spcPts val="0"/>
              </a:spcAft>
              <a:buNone/>
            </a:pPr>
            <a:endParaRPr sz="16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de-DE" sz="1600">
                <a:solidFill>
                  <a:schemeClr val="dk1"/>
                </a:solidFill>
                <a:latin typeface="Century Gothic"/>
                <a:ea typeface="Century Gothic"/>
                <a:cs typeface="Century Gothic"/>
                <a:sym typeface="Century Gothic"/>
              </a:rPr>
              <a:t>Zurück auf die Straße können sie nicht mehr, so dass wir ein passendes Zuhause für unsere Schützlinge finden müssen. </a:t>
            </a:r>
            <a:endParaRPr/>
          </a:p>
          <a:p>
            <a:pPr marL="0" marR="0" lvl="0" indent="0" algn="l" rtl="0">
              <a:spcBef>
                <a:spcPts val="0"/>
              </a:spcBef>
              <a:spcAft>
                <a:spcPts val="0"/>
              </a:spcAft>
              <a:buNone/>
            </a:pPr>
            <a:endParaRPr sz="16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de-DE" sz="1600">
                <a:solidFill>
                  <a:schemeClr val="dk1"/>
                </a:solidFill>
                <a:latin typeface="Century Gothic"/>
                <a:ea typeface="Century Gothic"/>
                <a:cs typeface="Century Gothic"/>
                <a:sym typeface="Century Gothic"/>
              </a:rPr>
              <a:t>Unsere wichtigste Aufgabe ist aber die Kastration „</a:t>
            </a:r>
            <a:r>
              <a:rPr lang="de-DE" sz="1600" b="1">
                <a:solidFill>
                  <a:schemeClr val="dk1"/>
                </a:solidFill>
                <a:latin typeface="Century Gothic"/>
                <a:ea typeface="Century Gothic"/>
                <a:cs typeface="Century Gothic"/>
                <a:sym typeface="Century Gothic"/>
              </a:rPr>
              <a:t>Trap-Neuter-Return</a:t>
            </a:r>
            <a:r>
              <a:rPr lang="de-DE" sz="1600">
                <a:solidFill>
                  <a:schemeClr val="dk1"/>
                </a:solidFill>
                <a:latin typeface="Century Gothic"/>
                <a:ea typeface="Century Gothic"/>
                <a:cs typeface="Century Gothic"/>
                <a:sym typeface="Century Gothic"/>
              </a:rPr>
              <a:t>“, denn nur so kann die Situation vor Ort verändert werden.</a:t>
            </a:r>
            <a:endParaRPr/>
          </a:p>
        </p:txBody>
      </p:sp>
      <p:sp>
        <p:nvSpPr>
          <p:cNvPr id="138" name="Google Shape;138;p5"/>
          <p:cNvSpPr/>
          <p:nvPr/>
        </p:nvSpPr>
        <p:spPr>
          <a:xfrm rot="5400000">
            <a:off x="1633587" y="1020495"/>
            <a:ext cx="45719" cy="2646000"/>
          </a:xfrm>
          <a:prstGeom prst="rect">
            <a:avLst/>
          </a:prstGeom>
          <a:solidFill>
            <a:srgbClr val="C8CD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9" name="Google Shape;139;p5"/>
          <p:cNvPicPr preferRelativeResize="0"/>
          <p:nvPr/>
        </p:nvPicPr>
        <p:blipFill rotWithShape="1">
          <a:blip r:embed="rId4">
            <a:alphaModFix/>
          </a:blip>
          <a:srcRect l="13676" r="10024"/>
          <a:stretch/>
        </p:blipFill>
        <p:spPr>
          <a:xfrm>
            <a:off x="4860865" y="2516285"/>
            <a:ext cx="2470270" cy="2857799"/>
          </a:xfrm>
          <a:prstGeom prst="rect">
            <a:avLst/>
          </a:prstGeom>
          <a:noFill/>
          <a:ln w="28575" cap="flat" cmpd="sng">
            <a:solidFill>
              <a:srgbClr val="B0B787"/>
            </a:solidFill>
            <a:prstDash val="solid"/>
            <a:round/>
            <a:headEnd type="none" w="sm" len="sm"/>
            <a:tailEnd type="none" w="sm" len="sm"/>
          </a:ln>
        </p:spPr>
      </p:pic>
      <p:pic>
        <p:nvPicPr>
          <p:cNvPr id="140" name="Google Shape;140;p5" descr="Pfotenabdrücke"/>
          <p:cNvPicPr preferRelativeResize="0"/>
          <p:nvPr/>
        </p:nvPicPr>
        <p:blipFill rotWithShape="1">
          <a:blip r:embed="rId5">
            <a:alphaModFix/>
          </a:blip>
          <a:srcRect/>
          <a:stretch/>
        </p:blipFill>
        <p:spPr>
          <a:xfrm rot="-536730">
            <a:off x="4362485" y="5422855"/>
            <a:ext cx="680519" cy="68051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6"/>
          <p:cNvPicPr preferRelativeResize="0"/>
          <p:nvPr/>
        </p:nvPicPr>
        <p:blipFill rotWithShape="1">
          <a:blip r:embed="rId3">
            <a:alphaModFix/>
          </a:blip>
          <a:srcRect l="36527" r="7730"/>
          <a:stretch/>
        </p:blipFill>
        <p:spPr>
          <a:xfrm>
            <a:off x="0" y="0"/>
            <a:ext cx="5368705" cy="6858000"/>
          </a:xfrm>
          <a:prstGeom prst="rect">
            <a:avLst/>
          </a:prstGeom>
          <a:noFill/>
          <a:ln>
            <a:noFill/>
          </a:ln>
        </p:spPr>
      </p:pic>
      <p:sp>
        <p:nvSpPr>
          <p:cNvPr id="146" name="Google Shape;146;p6"/>
          <p:cNvSpPr/>
          <p:nvPr/>
        </p:nvSpPr>
        <p:spPr>
          <a:xfrm>
            <a:off x="0" y="0"/>
            <a:ext cx="12192000" cy="778042"/>
          </a:xfrm>
          <a:prstGeom prst="rect">
            <a:avLst/>
          </a:prstGeom>
          <a:solidFill>
            <a:srgbClr val="C8CD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7" name="Google Shape;147;p6"/>
          <p:cNvPicPr preferRelativeResize="0"/>
          <p:nvPr/>
        </p:nvPicPr>
        <p:blipFill rotWithShape="1">
          <a:blip r:embed="rId4">
            <a:alphaModFix/>
          </a:blip>
          <a:srcRect/>
          <a:stretch/>
        </p:blipFill>
        <p:spPr>
          <a:xfrm>
            <a:off x="10983961" y="124570"/>
            <a:ext cx="1057685" cy="1057685"/>
          </a:xfrm>
          <a:prstGeom prst="rect">
            <a:avLst/>
          </a:prstGeom>
          <a:noFill/>
          <a:ln>
            <a:noFill/>
          </a:ln>
        </p:spPr>
      </p:pic>
      <p:sp>
        <p:nvSpPr>
          <p:cNvPr id="148" name="Google Shape;148;p6"/>
          <p:cNvSpPr txBox="1"/>
          <p:nvPr/>
        </p:nvSpPr>
        <p:spPr>
          <a:xfrm>
            <a:off x="6008989" y="1897481"/>
            <a:ext cx="6155852" cy="27238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a:solidFill>
                  <a:schemeClr val="dk1"/>
                </a:solidFill>
                <a:latin typeface="Century Gothic"/>
                <a:ea typeface="Century Gothic"/>
                <a:cs typeface="Century Gothic"/>
                <a:sym typeface="Century Gothic"/>
              </a:rPr>
              <a:t>Schwerpunkt: Kastration</a:t>
            </a:r>
            <a:endParaRPr/>
          </a:p>
          <a:p>
            <a:pPr marL="0" marR="0" lvl="0" indent="0" algn="l" rtl="0">
              <a:spcBef>
                <a:spcPts val="600"/>
              </a:spcBef>
              <a:spcAft>
                <a:spcPts val="0"/>
              </a:spcAft>
              <a:buNone/>
            </a:pPr>
            <a:endParaRPr sz="1600">
              <a:solidFill>
                <a:schemeClr val="dk1"/>
              </a:solidFill>
              <a:latin typeface="Century Gothic"/>
              <a:ea typeface="Century Gothic"/>
              <a:cs typeface="Century Gothic"/>
              <a:sym typeface="Century Gothic"/>
            </a:endParaRPr>
          </a:p>
          <a:p>
            <a:pPr marL="285750" marR="0" lvl="0" indent="-285750" algn="l" rtl="0">
              <a:spcBef>
                <a:spcPts val="600"/>
              </a:spcBef>
              <a:spcAft>
                <a:spcPts val="0"/>
              </a:spcAft>
              <a:buClr>
                <a:schemeClr val="dk1"/>
              </a:buClr>
              <a:buSzPts val="1600"/>
              <a:buFont typeface="Arial"/>
              <a:buChar char="•"/>
            </a:pPr>
            <a:r>
              <a:rPr lang="de-DE" sz="1600">
                <a:solidFill>
                  <a:schemeClr val="dk1"/>
                </a:solidFill>
                <a:latin typeface="Century Gothic"/>
                <a:ea typeface="Century Gothic"/>
                <a:cs typeface="Century Gothic"/>
                <a:sym typeface="Century Gothic"/>
              </a:rPr>
              <a:t>Minimierung des Elends der Straßenkatzen vor Ort</a:t>
            </a:r>
            <a:endParaRPr/>
          </a:p>
          <a:p>
            <a:pPr marL="285750" marR="0" lvl="0" indent="-285750" algn="l" rtl="0">
              <a:spcBef>
                <a:spcPts val="600"/>
              </a:spcBef>
              <a:spcAft>
                <a:spcPts val="0"/>
              </a:spcAft>
              <a:buClr>
                <a:schemeClr val="dk1"/>
              </a:buClr>
              <a:buSzPts val="1600"/>
              <a:buFont typeface="Arial"/>
              <a:buChar char="•"/>
            </a:pPr>
            <a:r>
              <a:rPr lang="de-DE" sz="1600">
                <a:solidFill>
                  <a:schemeClr val="dk1"/>
                </a:solidFill>
                <a:latin typeface="Century Gothic"/>
                <a:ea typeface="Century Gothic"/>
                <a:cs typeface="Century Gothic"/>
                <a:sym typeface="Century Gothic"/>
              </a:rPr>
              <a:t>Anschließend wird die Katze wieder in ihr gewohntes </a:t>
            </a:r>
            <a:br>
              <a:rPr lang="de-DE" sz="1600">
                <a:solidFill>
                  <a:schemeClr val="dk1"/>
                </a:solidFill>
                <a:latin typeface="Century Gothic"/>
                <a:ea typeface="Century Gothic"/>
                <a:cs typeface="Century Gothic"/>
                <a:sym typeface="Century Gothic"/>
              </a:rPr>
            </a:br>
            <a:r>
              <a:rPr lang="de-DE" sz="1600">
                <a:solidFill>
                  <a:schemeClr val="dk1"/>
                </a:solidFill>
                <a:latin typeface="Century Gothic"/>
                <a:ea typeface="Century Gothic"/>
                <a:cs typeface="Century Gothic"/>
                <a:sym typeface="Century Gothic"/>
              </a:rPr>
              <a:t>Lebensumfeld zurückgebracht (engl. Trap-Neuter-Return)</a:t>
            </a:r>
            <a:endParaRPr/>
          </a:p>
          <a:p>
            <a:pPr marL="285750" marR="0" lvl="0" indent="-285750" algn="l" rtl="0">
              <a:spcBef>
                <a:spcPts val="600"/>
              </a:spcBef>
              <a:spcAft>
                <a:spcPts val="0"/>
              </a:spcAft>
              <a:buClr>
                <a:schemeClr val="dk1"/>
              </a:buClr>
              <a:buSzPts val="1600"/>
              <a:buFont typeface="Arial"/>
              <a:buChar char="•"/>
            </a:pPr>
            <a:r>
              <a:rPr lang="de-DE" sz="1600">
                <a:solidFill>
                  <a:schemeClr val="dk1"/>
                </a:solidFill>
                <a:latin typeface="Century Gothic"/>
                <a:ea typeface="Century Gothic"/>
                <a:cs typeface="Century Gothic"/>
                <a:sym typeface="Century Gothic"/>
              </a:rPr>
              <a:t>Markierung am Ohr "Knips" = Katze wurde bereits kastriert </a:t>
            </a:r>
            <a:br>
              <a:rPr lang="de-DE" sz="1600">
                <a:solidFill>
                  <a:schemeClr val="dk1"/>
                </a:solidFill>
                <a:latin typeface="Century Gothic"/>
                <a:ea typeface="Century Gothic"/>
                <a:cs typeface="Century Gothic"/>
                <a:sym typeface="Century Gothic"/>
              </a:rPr>
            </a:br>
            <a:r>
              <a:rPr lang="de-DE" sz="1600">
                <a:solidFill>
                  <a:schemeClr val="dk1"/>
                </a:solidFill>
                <a:latin typeface="Century Gothic"/>
                <a:ea typeface="Century Gothic"/>
                <a:cs typeface="Century Gothic"/>
                <a:sym typeface="Century Gothic"/>
              </a:rPr>
              <a:t>-&gt; europaweites Kennzeichen </a:t>
            </a:r>
            <a:endParaRPr/>
          </a:p>
          <a:p>
            <a:pPr marL="285750" marR="0" lvl="0" indent="-285750" algn="l" rtl="0">
              <a:spcBef>
                <a:spcPts val="600"/>
              </a:spcBef>
              <a:spcAft>
                <a:spcPts val="0"/>
              </a:spcAft>
              <a:buClr>
                <a:schemeClr val="dk1"/>
              </a:buClr>
              <a:buSzPts val="1600"/>
              <a:buFont typeface="Arial"/>
              <a:buChar char="•"/>
            </a:pPr>
            <a:r>
              <a:rPr lang="de-DE" sz="1600">
                <a:solidFill>
                  <a:schemeClr val="dk1"/>
                </a:solidFill>
                <a:latin typeface="Century Gothic"/>
                <a:ea typeface="Century Gothic"/>
                <a:cs typeface="Century Gothic"/>
                <a:sym typeface="Century Gothic"/>
              </a:rPr>
              <a:t>Reduziert die Population sowie gesundheitliche und </a:t>
            </a:r>
            <a:br>
              <a:rPr lang="de-DE" sz="1600">
                <a:solidFill>
                  <a:schemeClr val="dk1"/>
                </a:solidFill>
                <a:latin typeface="Century Gothic"/>
                <a:ea typeface="Century Gothic"/>
                <a:cs typeface="Century Gothic"/>
                <a:sym typeface="Century Gothic"/>
              </a:rPr>
            </a:br>
            <a:r>
              <a:rPr lang="de-DE" sz="1600">
                <a:solidFill>
                  <a:schemeClr val="dk1"/>
                </a:solidFill>
                <a:latin typeface="Century Gothic"/>
                <a:ea typeface="Century Gothic"/>
                <a:cs typeface="Century Gothic"/>
                <a:sym typeface="Century Gothic"/>
              </a:rPr>
              <a:t>verhaltensbedingte Risiken</a:t>
            </a:r>
            <a:endParaRPr/>
          </a:p>
        </p:txBody>
      </p:sp>
      <p:sp>
        <p:nvSpPr>
          <p:cNvPr id="149" name="Google Shape;149;p6"/>
          <p:cNvSpPr txBox="1">
            <a:spLocks noGrp="1"/>
          </p:cNvSpPr>
          <p:nvPr>
            <p:ph type="title"/>
          </p:nvPr>
        </p:nvSpPr>
        <p:spPr>
          <a:xfrm>
            <a:off x="5981830" y="741830"/>
            <a:ext cx="537050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entury Gothic"/>
              <a:buNone/>
            </a:pPr>
            <a:r>
              <a:rPr lang="de-DE" sz="2800">
                <a:latin typeface="Century Gothic"/>
                <a:ea typeface="Century Gothic"/>
                <a:cs typeface="Century Gothic"/>
                <a:sym typeface="Century Gothic"/>
              </a:rPr>
              <a:t>Unsere Arbeit</a:t>
            </a:r>
            <a:endParaRPr/>
          </a:p>
        </p:txBody>
      </p:sp>
      <p:sp>
        <p:nvSpPr>
          <p:cNvPr id="150" name="Google Shape;150;p6"/>
          <p:cNvSpPr/>
          <p:nvPr/>
        </p:nvSpPr>
        <p:spPr>
          <a:xfrm>
            <a:off x="5996234" y="4586601"/>
            <a:ext cx="4129074" cy="2308284"/>
          </a:xfrm>
          <a:prstGeom prst="rect">
            <a:avLst/>
          </a:prstGeom>
          <a:solidFill>
            <a:srgbClr val="DEE1CD"/>
          </a:solidFill>
          <a:ln w="19050" cap="flat" cmpd="sng">
            <a:solidFill>
              <a:srgbClr val="C8CDA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dirty="0">
                <a:solidFill>
                  <a:schemeClr val="dk1"/>
                </a:solidFill>
                <a:latin typeface="Century Gothic"/>
                <a:ea typeface="Century Gothic"/>
                <a:cs typeface="Century Gothic"/>
                <a:sym typeface="Century Gothic"/>
              </a:rPr>
              <a:t>Zahlen:</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de-DE" sz="1600" dirty="0">
                <a:solidFill>
                  <a:schemeClr val="dk1"/>
                </a:solidFill>
                <a:latin typeface="Century Gothic"/>
                <a:ea typeface="Century Gothic"/>
                <a:cs typeface="Century Gothic"/>
                <a:sym typeface="Century Gothic"/>
              </a:rPr>
              <a:t>2018: 177 Kastrationen</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de-DE" sz="1600" dirty="0">
                <a:solidFill>
                  <a:schemeClr val="dk1"/>
                </a:solidFill>
                <a:latin typeface="Century Gothic"/>
                <a:ea typeface="Century Gothic"/>
                <a:cs typeface="Century Gothic"/>
                <a:sym typeface="Century Gothic"/>
              </a:rPr>
              <a:t>2019: 355 Kastrationen</a:t>
            </a:r>
            <a:endParaRPr dirty="0"/>
          </a:p>
          <a:p>
            <a:pPr marL="0" marR="0" lvl="0" indent="0" algn="l" rtl="0">
              <a:spcBef>
                <a:spcPts val="0"/>
              </a:spcBef>
              <a:spcAft>
                <a:spcPts val="0"/>
              </a:spcAft>
              <a:buNone/>
            </a:pPr>
            <a:r>
              <a:rPr lang="de-DE" sz="1600" dirty="0">
                <a:solidFill>
                  <a:schemeClr val="dk1"/>
                </a:solidFill>
                <a:latin typeface="Century Gothic"/>
                <a:ea typeface="Century Gothic"/>
                <a:cs typeface="Century Gothic"/>
                <a:sym typeface="Century Gothic"/>
              </a:rPr>
              <a:t>2020: 655 Kastrationen</a:t>
            </a:r>
            <a:endParaRPr dirty="0"/>
          </a:p>
          <a:p>
            <a:pPr marL="0" marR="0" lvl="0" indent="0" algn="l" rtl="0">
              <a:spcBef>
                <a:spcPts val="0"/>
              </a:spcBef>
              <a:spcAft>
                <a:spcPts val="0"/>
              </a:spcAft>
              <a:buNone/>
            </a:pPr>
            <a:r>
              <a:rPr lang="de-DE" sz="1600" dirty="0">
                <a:solidFill>
                  <a:schemeClr val="dk1"/>
                </a:solidFill>
                <a:latin typeface="Century Gothic"/>
                <a:ea typeface="Century Gothic"/>
                <a:cs typeface="Century Gothic"/>
                <a:sym typeface="Century Gothic"/>
              </a:rPr>
              <a:t>2021: 515 Kastrationen</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de-DE" sz="1600" dirty="0">
                <a:solidFill>
                  <a:schemeClr val="dk1"/>
                </a:solidFill>
                <a:latin typeface="Century Gothic"/>
                <a:ea typeface="Century Gothic"/>
                <a:cs typeface="Century Gothic"/>
                <a:sym typeface="Century Gothic"/>
              </a:rPr>
              <a:t>2022: 565 Kastrationen</a:t>
            </a:r>
          </a:p>
          <a:p>
            <a:pPr marL="0" marR="0" lvl="0" indent="0" algn="l" rtl="0">
              <a:spcBef>
                <a:spcPts val="0"/>
              </a:spcBef>
              <a:spcAft>
                <a:spcPts val="0"/>
              </a:spcAft>
              <a:buNone/>
            </a:pPr>
            <a:r>
              <a:rPr lang="de-DE" sz="1600" dirty="0">
                <a:solidFill>
                  <a:schemeClr val="dk1"/>
                </a:solidFill>
                <a:latin typeface="Century Gothic"/>
                <a:ea typeface="Century Gothic"/>
                <a:cs typeface="Century Gothic"/>
                <a:sym typeface="Century Gothic"/>
              </a:rPr>
              <a:t>2023: 627 Kastrationen</a:t>
            </a:r>
          </a:p>
          <a:p>
            <a:pPr marL="0" marR="0" lvl="0" indent="0" algn="l" rtl="0">
              <a:spcBef>
                <a:spcPts val="0"/>
              </a:spcBef>
              <a:spcAft>
                <a:spcPts val="0"/>
              </a:spcAft>
              <a:buNone/>
            </a:pPr>
            <a:r>
              <a:rPr lang="de-DE" sz="1600" dirty="0">
                <a:solidFill>
                  <a:schemeClr val="dk1"/>
                </a:solidFill>
                <a:latin typeface="Century Gothic"/>
                <a:ea typeface="Century Gothic"/>
                <a:cs typeface="Century Gothic"/>
                <a:sym typeface="Century Gothic"/>
              </a:rPr>
              <a:t>2024: 530 Kastrationen</a:t>
            </a: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pic>
        <p:nvPicPr>
          <p:cNvPr id="151" name="Google Shape;151;p6" descr="Anheften"/>
          <p:cNvPicPr preferRelativeResize="0"/>
          <p:nvPr/>
        </p:nvPicPr>
        <p:blipFill rotWithShape="1">
          <a:blip r:embed="rId5">
            <a:alphaModFix/>
          </a:blip>
          <a:srcRect/>
          <a:stretch/>
        </p:blipFill>
        <p:spPr>
          <a:xfrm rot="4222257">
            <a:off x="8762307" y="4903993"/>
            <a:ext cx="382509" cy="38250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7"/>
          <p:cNvSpPr txBox="1"/>
          <p:nvPr/>
        </p:nvSpPr>
        <p:spPr>
          <a:xfrm>
            <a:off x="231065" y="1879181"/>
            <a:ext cx="5957400" cy="3570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a:solidFill>
                  <a:schemeClr val="dk1"/>
                </a:solidFill>
                <a:latin typeface="Century Gothic"/>
                <a:ea typeface="Century Gothic"/>
                <a:cs typeface="Century Gothic"/>
                <a:sym typeface="Century Gothic"/>
              </a:rPr>
              <a:t>Aufklärung &amp; Futterstellen</a:t>
            </a:r>
            <a:endParaRPr dirty="0"/>
          </a:p>
          <a:p>
            <a:pPr marL="0" marR="0" lvl="0" indent="0" algn="l" rtl="0">
              <a:spcBef>
                <a:spcPts val="0"/>
              </a:spcBef>
              <a:spcAft>
                <a:spcPts val="0"/>
              </a:spcAft>
              <a:buNone/>
            </a:pPr>
            <a:r>
              <a:rPr lang="de-DE" sz="1600" dirty="0">
                <a:solidFill>
                  <a:schemeClr val="dk1"/>
                </a:solidFill>
                <a:latin typeface="Century Gothic"/>
                <a:ea typeface="Century Gothic"/>
                <a:cs typeface="Century Gothic"/>
                <a:sym typeface="Century Gothic"/>
              </a:rPr>
              <a:t>Auch die Aufklärung der Menschen vor Ort ist uns wichtig. Außerdem versuchen wir Hoteliers, Restaurants und </a:t>
            </a:r>
            <a:endParaRPr dirty="0"/>
          </a:p>
          <a:p>
            <a:pPr marL="0" marR="0" lvl="0" indent="0" algn="l" rtl="0">
              <a:spcBef>
                <a:spcPts val="0"/>
              </a:spcBef>
              <a:spcAft>
                <a:spcPts val="0"/>
              </a:spcAft>
              <a:buNone/>
            </a:pPr>
            <a:r>
              <a:rPr lang="de-DE" sz="1600" dirty="0">
                <a:solidFill>
                  <a:schemeClr val="dk1"/>
                </a:solidFill>
                <a:latin typeface="Century Gothic"/>
                <a:ea typeface="Century Gothic"/>
                <a:cs typeface="Century Gothic"/>
                <a:sym typeface="Century Gothic"/>
              </a:rPr>
              <a:t>Gemeinden davon zu überzeugen, Futterplätze zu errichten, da es besonders im Sommer wichtig ist, die Katzen mit Wasser zu versorgen.  </a:t>
            </a:r>
            <a:endParaRPr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de-DE" sz="1600" dirty="0">
                <a:solidFill>
                  <a:schemeClr val="dk1"/>
                </a:solidFill>
                <a:latin typeface="Century Gothic"/>
                <a:ea typeface="Century Gothic"/>
                <a:cs typeface="Century Gothic"/>
                <a:sym typeface="Century Gothic"/>
              </a:rPr>
              <a:t>In den Wintermonaten haben viele Hotels und Restaurants geschlossen. Die Katzen verhungern teilweise jämmerlich.</a:t>
            </a:r>
            <a:endParaRPr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de-DE" sz="1600" dirty="0">
                <a:solidFill>
                  <a:schemeClr val="dk1"/>
                </a:solidFill>
                <a:latin typeface="Century Gothic"/>
                <a:ea typeface="Century Gothic"/>
                <a:cs typeface="Century Gothic"/>
                <a:sym typeface="Century Gothic"/>
              </a:rPr>
              <a:t>Bislang konnten wir 13 Futterstellen errichten, die etwa 600 Katzen besuchen, die von unseren </a:t>
            </a:r>
            <a:r>
              <a:rPr lang="de-DE" sz="1600" dirty="0" err="1">
                <a:solidFill>
                  <a:schemeClr val="dk1"/>
                </a:solidFill>
                <a:latin typeface="Century Gothic"/>
                <a:ea typeface="Century Gothic"/>
                <a:cs typeface="Century Gothic"/>
                <a:sym typeface="Century Gothic"/>
              </a:rPr>
              <a:t>Ehrenamtler:innen</a:t>
            </a:r>
            <a:r>
              <a:rPr lang="de-DE" sz="1600" dirty="0">
                <a:solidFill>
                  <a:schemeClr val="dk1"/>
                </a:solidFill>
                <a:latin typeface="Century Gothic"/>
                <a:ea typeface="Century Gothic"/>
                <a:cs typeface="Century Gothic"/>
                <a:sym typeface="Century Gothic"/>
              </a:rPr>
              <a:t> betreut werden. </a:t>
            </a:r>
            <a:endParaRPr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pic>
        <p:nvPicPr>
          <p:cNvPr id="157" name="Google Shape;157;p7"/>
          <p:cNvPicPr preferRelativeResize="0"/>
          <p:nvPr/>
        </p:nvPicPr>
        <p:blipFill rotWithShape="1">
          <a:blip r:embed="rId3">
            <a:alphaModFix/>
          </a:blip>
          <a:srcRect r="12516"/>
          <a:stretch/>
        </p:blipFill>
        <p:spPr>
          <a:xfrm>
            <a:off x="6671062" y="778948"/>
            <a:ext cx="5511045" cy="6079052"/>
          </a:xfrm>
          <a:prstGeom prst="rect">
            <a:avLst/>
          </a:prstGeom>
          <a:noFill/>
          <a:ln>
            <a:noFill/>
          </a:ln>
        </p:spPr>
      </p:pic>
      <p:sp>
        <p:nvSpPr>
          <p:cNvPr id="158" name="Google Shape;158;p7"/>
          <p:cNvSpPr/>
          <p:nvPr/>
        </p:nvSpPr>
        <p:spPr>
          <a:xfrm>
            <a:off x="0" y="0"/>
            <a:ext cx="12192000" cy="778042"/>
          </a:xfrm>
          <a:prstGeom prst="rect">
            <a:avLst/>
          </a:prstGeom>
          <a:solidFill>
            <a:srgbClr val="C8CD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9" name="Google Shape;159;p7"/>
          <p:cNvPicPr preferRelativeResize="0"/>
          <p:nvPr/>
        </p:nvPicPr>
        <p:blipFill rotWithShape="1">
          <a:blip r:embed="rId4">
            <a:alphaModFix/>
          </a:blip>
          <a:srcRect/>
          <a:stretch/>
        </p:blipFill>
        <p:spPr>
          <a:xfrm>
            <a:off x="10983961" y="124570"/>
            <a:ext cx="1057685" cy="1057685"/>
          </a:xfrm>
          <a:prstGeom prst="rect">
            <a:avLst/>
          </a:prstGeom>
          <a:noFill/>
          <a:ln>
            <a:noFill/>
          </a:ln>
        </p:spPr>
      </p:pic>
      <p:sp>
        <p:nvSpPr>
          <p:cNvPr id="160" name="Google Shape;160;p7"/>
          <p:cNvSpPr txBox="1">
            <a:spLocks noGrp="1"/>
          </p:cNvSpPr>
          <p:nvPr>
            <p:ph type="title"/>
          </p:nvPr>
        </p:nvSpPr>
        <p:spPr>
          <a:xfrm>
            <a:off x="231065" y="741830"/>
            <a:ext cx="505615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entury Gothic"/>
              <a:buNone/>
            </a:pPr>
            <a:r>
              <a:rPr lang="de-DE" sz="2800">
                <a:latin typeface="Century Gothic"/>
                <a:ea typeface="Century Gothic"/>
                <a:cs typeface="Century Gothic"/>
                <a:sym typeface="Century Gothic"/>
              </a:rPr>
              <a:t>Unsere Arbeit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8"/>
          <p:cNvSpPr txBox="1"/>
          <p:nvPr/>
        </p:nvSpPr>
        <p:spPr>
          <a:xfrm>
            <a:off x="5285490" y="1888600"/>
            <a:ext cx="6448800" cy="3324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a:solidFill>
                  <a:schemeClr val="dk1"/>
                </a:solidFill>
                <a:latin typeface="Century Gothic"/>
                <a:ea typeface="Century Gothic"/>
                <a:cs typeface="Century Gothic"/>
                <a:sym typeface="Century Gothic"/>
              </a:rPr>
              <a:t>Medizinische Versorgung</a:t>
            </a:r>
            <a:endParaRPr/>
          </a:p>
          <a:p>
            <a:pPr marL="0" marR="0" lvl="0" indent="0" algn="l" rtl="0">
              <a:spcBef>
                <a:spcPts val="0"/>
              </a:spcBef>
              <a:spcAft>
                <a:spcPts val="0"/>
              </a:spcAft>
              <a:buNone/>
            </a:pPr>
            <a:r>
              <a:rPr lang="de-DE" sz="1600">
                <a:solidFill>
                  <a:schemeClr val="dk1"/>
                </a:solidFill>
                <a:latin typeface="Century Gothic"/>
                <a:ea typeface="Century Gothic"/>
                <a:cs typeface="Century Gothic"/>
                <a:sym typeface="Century Gothic"/>
              </a:rPr>
              <a:t>Alle Katzen an unseren Futterstellen werden medizinisch versorgt, soweit es uns finanziell möglich ist. Sie werden regelmäßig entwurmt und gegen Parasiten behandelt. </a:t>
            </a:r>
            <a:endParaRPr/>
          </a:p>
          <a:p>
            <a:pPr marL="0" marR="0" lvl="0" indent="0" algn="l" rtl="0">
              <a:spcBef>
                <a:spcPts val="0"/>
              </a:spcBef>
              <a:spcAft>
                <a:spcPts val="0"/>
              </a:spcAft>
              <a:buNone/>
            </a:pPr>
            <a:br>
              <a:rPr lang="de-DE" sz="1600">
                <a:solidFill>
                  <a:schemeClr val="dk1"/>
                </a:solidFill>
                <a:latin typeface="Century Gothic"/>
                <a:ea typeface="Century Gothic"/>
                <a:cs typeface="Century Gothic"/>
                <a:sym typeface="Century Gothic"/>
              </a:rPr>
            </a:br>
            <a:r>
              <a:rPr lang="de-DE" sz="1600">
                <a:solidFill>
                  <a:schemeClr val="dk1"/>
                </a:solidFill>
                <a:latin typeface="Century Gothic"/>
                <a:ea typeface="Century Gothic"/>
                <a:cs typeface="Century Gothic"/>
                <a:sym typeface="Century Gothic"/>
              </a:rPr>
              <a:t>Sehr häufig werden auch verletzte oder kranke Katzen sowie unzählige Kitten dort ausgesetzt. Finden wir Kitten im jungen Alter rechtzeitig, so versuchen wir diese mit der Flasche aufzuziehen. Die Handaufzucht ist eine enorme Belastung und leider schafft es nicht jedes Kitten. </a:t>
            </a:r>
            <a:br>
              <a:rPr lang="de-DE" sz="1600">
                <a:solidFill>
                  <a:schemeClr val="dk1"/>
                </a:solidFill>
                <a:latin typeface="Century Gothic"/>
                <a:ea typeface="Century Gothic"/>
                <a:cs typeface="Century Gothic"/>
                <a:sym typeface="Century Gothic"/>
              </a:rPr>
            </a:br>
            <a:br>
              <a:rPr lang="de-DE" sz="1600">
                <a:solidFill>
                  <a:schemeClr val="dk1"/>
                </a:solidFill>
                <a:latin typeface="Century Gothic"/>
                <a:ea typeface="Century Gothic"/>
                <a:cs typeface="Century Gothic"/>
                <a:sym typeface="Century Gothic"/>
              </a:rPr>
            </a:br>
            <a:r>
              <a:rPr lang="de-DE" sz="1600">
                <a:solidFill>
                  <a:schemeClr val="dk1"/>
                </a:solidFill>
                <a:latin typeface="Century Gothic"/>
                <a:ea typeface="Century Gothic"/>
                <a:cs typeface="Century Gothic"/>
                <a:sym typeface="Century Gothic"/>
              </a:rPr>
              <a:t>Die Straßenkatzen sind nicht geimpft, so dass Krankheiten wie Katzenseuche oder Katzenschnupfen häufig vorkommen. </a:t>
            </a:r>
            <a:endParaRPr/>
          </a:p>
        </p:txBody>
      </p:sp>
      <p:sp>
        <p:nvSpPr>
          <p:cNvPr id="166" name="Google Shape;166;p8"/>
          <p:cNvSpPr/>
          <p:nvPr/>
        </p:nvSpPr>
        <p:spPr>
          <a:xfrm>
            <a:off x="0" y="0"/>
            <a:ext cx="12192000" cy="778042"/>
          </a:xfrm>
          <a:prstGeom prst="rect">
            <a:avLst/>
          </a:prstGeom>
          <a:solidFill>
            <a:srgbClr val="C8CD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7" name="Google Shape;167;p8"/>
          <p:cNvPicPr preferRelativeResize="0"/>
          <p:nvPr/>
        </p:nvPicPr>
        <p:blipFill rotWithShape="1">
          <a:blip r:embed="rId3">
            <a:alphaModFix/>
          </a:blip>
          <a:srcRect/>
          <a:stretch/>
        </p:blipFill>
        <p:spPr>
          <a:xfrm>
            <a:off x="10983961" y="124570"/>
            <a:ext cx="1057685" cy="1057685"/>
          </a:xfrm>
          <a:prstGeom prst="rect">
            <a:avLst/>
          </a:prstGeom>
          <a:noFill/>
          <a:ln>
            <a:noFill/>
          </a:ln>
        </p:spPr>
      </p:pic>
      <p:sp>
        <p:nvSpPr>
          <p:cNvPr id="168" name="Google Shape;168;p8"/>
          <p:cNvSpPr txBox="1">
            <a:spLocks noGrp="1"/>
          </p:cNvSpPr>
          <p:nvPr>
            <p:ph type="title"/>
          </p:nvPr>
        </p:nvSpPr>
        <p:spPr>
          <a:xfrm>
            <a:off x="5261397" y="741830"/>
            <a:ext cx="537050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entury Gothic"/>
              <a:buNone/>
            </a:pPr>
            <a:r>
              <a:rPr lang="de-DE" sz="2800">
                <a:latin typeface="Century Gothic"/>
                <a:ea typeface="Century Gothic"/>
                <a:cs typeface="Century Gothic"/>
                <a:sym typeface="Century Gothic"/>
              </a:rPr>
              <a:t>Unsere Arbeit</a:t>
            </a:r>
            <a:endParaRPr/>
          </a:p>
        </p:txBody>
      </p:sp>
      <p:pic>
        <p:nvPicPr>
          <p:cNvPr id="169" name="Google Shape;169;p8"/>
          <p:cNvPicPr preferRelativeResize="0"/>
          <p:nvPr/>
        </p:nvPicPr>
        <p:blipFill rotWithShape="1">
          <a:blip r:embed="rId4">
            <a:alphaModFix/>
          </a:blip>
          <a:srcRect/>
          <a:stretch/>
        </p:blipFill>
        <p:spPr>
          <a:xfrm>
            <a:off x="0" y="774913"/>
            <a:ext cx="4158990" cy="6079958"/>
          </a:xfrm>
          <a:prstGeom prst="rect">
            <a:avLst/>
          </a:prstGeom>
          <a:noFill/>
          <a:ln>
            <a:noFill/>
          </a:ln>
        </p:spPr>
      </p:pic>
      <p:pic>
        <p:nvPicPr>
          <p:cNvPr id="170" name="Google Shape;170;p8" descr="Pfotenabdrücke"/>
          <p:cNvPicPr preferRelativeResize="0"/>
          <p:nvPr/>
        </p:nvPicPr>
        <p:blipFill rotWithShape="1">
          <a:blip r:embed="rId5">
            <a:alphaModFix/>
          </a:blip>
          <a:srcRect/>
          <a:stretch/>
        </p:blipFill>
        <p:spPr>
          <a:xfrm rot="-536730">
            <a:off x="10428083" y="5316648"/>
            <a:ext cx="680519" cy="6805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9"/>
          <p:cNvPicPr preferRelativeResize="0"/>
          <p:nvPr/>
        </p:nvPicPr>
        <p:blipFill rotWithShape="1">
          <a:blip r:embed="rId3">
            <a:alphaModFix/>
          </a:blip>
          <a:srcRect l="7001" r="16018"/>
          <a:stretch/>
        </p:blipFill>
        <p:spPr>
          <a:xfrm>
            <a:off x="6386621" y="325925"/>
            <a:ext cx="5805379" cy="6532075"/>
          </a:xfrm>
          <a:prstGeom prst="rect">
            <a:avLst/>
          </a:prstGeom>
          <a:noFill/>
          <a:ln>
            <a:noFill/>
          </a:ln>
        </p:spPr>
      </p:pic>
      <p:sp>
        <p:nvSpPr>
          <p:cNvPr id="176" name="Google Shape;176;p9"/>
          <p:cNvSpPr/>
          <p:nvPr/>
        </p:nvSpPr>
        <p:spPr>
          <a:xfrm>
            <a:off x="0" y="0"/>
            <a:ext cx="12192000" cy="778042"/>
          </a:xfrm>
          <a:prstGeom prst="rect">
            <a:avLst/>
          </a:prstGeom>
          <a:solidFill>
            <a:srgbClr val="C8CD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7" name="Google Shape;177;p9"/>
          <p:cNvPicPr preferRelativeResize="0"/>
          <p:nvPr/>
        </p:nvPicPr>
        <p:blipFill rotWithShape="1">
          <a:blip r:embed="rId4">
            <a:alphaModFix/>
          </a:blip>
          <a:srcRect/>
          <a:stretch/>
        </p:blipFill>
        <p:spPr>
          <a:xfrm>
            <a:off x="10983961" y="124570"/>
            <a:ext cx="1057685" cy="1057685"/>
          </a:xfrm>
          <a:prstGeom prst="rect">
            <a:avLst/>
          </a:prstGeom>
          <a:noFill/>
          <a:ln>
            <a:noFill/>
          </a:ln>
        </p:spPr>
      </p:pic>
      <p:sp>
        <p:nvSpPr>
          <p:cNvPr id="178" name="Google Shape;178;p9"/>
          <p:cNvSpPr txBox="1"/>
          <p:nvPr/>
        </p:nvSpPr>
        <p:spPr>
          <a:xfrm>
            <a:off x="250340" y="1888422"/>
            <a:ext cx="5805378" cy="28007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a:solidFill>
                  <a:schemeClr val="dk1"/>
                </a:solidFill>
                <a:latin typeface="Century Gothic"/>
                <a:ea typeface="Century Gothic"/>
                <a:cs typeface="Century Gothic"/>
                <a:sym typeface="Century Gothic"/>
              </a:rPr>
              <a:t>Adoption</a:t>
            </a:r>
          </a:p>
          <a:p>
            <a:pPr marL="0" marR="0" lvl="0" indent="0" algn="l" rtl="0">
              <a:spcBef>
                <a:spcPts val="0"/>
              </a:spcBef>
              <a:spcAft>
                <a:spcPts val="0"/>
              </a:spcAft>
              <a:buNone/>
            </a:pPr>
            <a:endParaRPr dirty="0"/>
          </a:p>
          <a:p>
            <a:pPr marL="0" marR="0" lvl="0" indent="0" algn="l" rtl="0">
              <a:spcBef>
                <a:spcPts val="0"/>
              </a:spcBef>
              <a:spcAft>
                <a:spcPts val="0"/>
              </a:spcAft>
              <a:buNone/>
            </a:pPr>
            <a:r>
              <a:rPr lang="de-DE" sz="1600" dirty="0">
                <a:solidFill>
                  <a:schemeClr val="dk1"/>
                </a:solidFill>
                <a:latin typeface="Century Gothic"/>
                <a:ea typeface="Century Gothic"/>
                <a:cs typeface="Century Gothic"/>
                <a:sym typeface="Century Gothic"/>
              </a:rPr>
              <a:t>In unserer Obhut befinden sich Tiere, die über mehrere Wochen stationär beim Tierarzt untergebracht sind oder liebevoll in Pflegestellen aufgepäppelt werden und dort als Teil der Familie aufwachsen. Die Katzen sind meist sehr sozial und auf Menschen fixiert. </a:t>
            </a:r>
            <a:endParaRPr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de-DE" sz="1600" dirty="0">
                <a:solidFill>
                  <a:schemeClr val="dk1"/>
                </a:solidFill>
                <a:latin typeface="Century Gothic"/>
                <a:ea typeface="Century Gothic"/>
                <a:cs typeface="Century Gothic"/>
                <a:sym typeface="Century Gothic"/>
              </a:rPr>
              <a:t>Sie können nicht wieder zurück auf die Straße. Wir vermitteln diese Tiere nach Deutschland, Österreich oder in die Schweiz, da es auf Zypern keine Tierheime gibt. </a:t>
            </a:r>
            <a:endParaRPr dirty="0"/>
          </a:p>
        </p:txBody>
      </p:sp>
      <p:sp>
        <p:nvSpPr>
          <p:cNvPr id="179" name="Google Shape;179;p9"/>
          <p:cNvSpPr txBox="1">
            <a:spLocks noGrp="1"/>
          </p:cNvSpPr>
          <p:nvPr>
            <p:ph type="title"/>
          </p:nvPr>
        </p:nvSpPr>
        <p:spPr>
          <a:xfrm>
            <a:off x="231065" y="741830"/>
            <a:ext cx="505615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entury Gothic"/>
              <a:buNone/>
            </a:pPr>
            <a:r>
              <a:rPr lang="de-DE" sz="2800">
                <a:latin typeface="Century Gothic"/>
                <a:ea typeface="Century Gothic"/>
                <a:cs typeface="Century Gothic"/>
                <a:sym typeface="Century Gothic"/>
              </a:rPr>
              <a:t>Unsere Arbeit</a:t>
            </a:r>
            <a:endParaRPr/>
          </a:p>
        </p:txBody>
      </p:sp>
    </p:spTree>
  </p:cSld>
  <p:clrMapOvr>
    <a:masterClrMapping/>
  </p:clrMapOvr>
</p:sld>
</file>

<file path=ppt/theme/theme1.xml><?xml version="1.0" encoding="utf-8"?>
<a:theme xmlns:a="http://schemas.openxmlformats.org/drawingml/2006/main"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1006</Words>
  <Application>Microsoft Macintosh PowerPoint</Application>
  <PresentationFormat>Breitbild</PresentationFormat>
  <Paragraphs>96</Paragraphs>
  <Slides>14</Slides>
  <Notes>14</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14</vt:i4>
      </vt:variant>
    </vt:vector>
  </HeadingPairs>
  <TitlesOfParts>
    <vt:vector size="18" baseType="lpstr">
      <vt:lpstr>Calibri</vt:lpstr>
      <vt:lpstr>Arial</vt:lpstr>
      <vt:lpstr>Century Gothic</vt:lpstr>
      <vt:lpstr>Office</vt:lpstr>
      <vt:lpstr>PowerPoint-Präsentation</vt:lpstr>
      <vt:lpstr>Inhalt</vt:lpstr>
      <vt:lpstr>PowerPoint-Präsentation</vt:lpstr>
      <vt:lpstr>Unsere Entstehung</vt:lpstr>
      <vt:lpstr>Warum ist Kastration so wichtig?</vt:lpstr>
      <vt:lpstr>Unsere Arbeit</vt:lpstr>
      <vt:lpstr>Unsere Arbeit</vt:lpstr>
      <vt:lpstr>Unsere Arbeit</vt:lpstr>
      <vt:lpstr>Unsere Arbeit</vt:lpstr>
      <vt:lpstr>Unsere Arbeit</vt:lpstr>
      <vt:lpstr>Unsere Arbeit</vt:lpstr>
      <vt:lpstr>Unsere Arbeit</vt:lpstr>
      <vt:lpstr>Impressionen</vt:lpstr>
      <vt:lpstr>Weitere Infos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Staub, Hannah</dc:creator>
  <cp:lastModifiedBy>stevx83 stevx83</cp:lastModifiedBy>
  <cp:revision>3</cp:revision>
  <dcterms:created xsi:type="dcterms:W3CDTF">2021-04-06T07:50:03Z</dcterms:created>
  <dcterms:modified xsi:type="dcterms:W3CDTF">2025-01-06T11:12:14Z</dcterms:modified>
</cp:coreProperties>
</file>